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9" r:id="rId1"/>
  </p:sldMasterIdLst>
  <p:notesMasterIdLst>
    <p:notesMasterId r:id="rId19"/>
  </p:notesMasterIdLst>
  <p:sldIdLst>
    <p:sldId id="257" r:id="rId2"/>
    <p:sldId id="260" r:id="rId3"/>
    <p:sldId id="258" r:id="rId4"/>
    <p:sldId id="282" r:id="rId5"/>
    <p:sldId id="274" r:id="rId6"/>
    <p:sldId id="281" r:id="rId7"/>
    <p:sldId id="278" r:id="rId8"/>
    <p:sldId id="276" r:id="rId9"/>
    <p:sldId id="262" r:id="rId10"/>
    <p:sldId id="265" r:id="rId11"/>
    <p:sldId id="277" r:id="rId12"/>
    <p:sldId id="261" r:id="rId13"/>
    <p:sldId id="267" r:id="rId14"/>
    <p:sldId id="263" r:id="rId15"/>
    <p:sldId id="259" r:id="rId16"/>
    <p:sldId id="283" r:id="rId17"/>
    <p:sldId id="271" r:id="rId18"/>
  </p:sldIdLst>
  <p:sldSz cx="9144000" cy="6858000" type="screen4x3"/>
  <p:notesSz cx="6858000" cy="9144000"/>
  <p:embeddedFontLst>
    <p:embeddedFont>
      <p:font typeface="Segoe UI Light" panose="020B0502040204020203" pitchFamily="34" charset="0"/>
      <p:regular r:id="rId20"/>
      <p:italic r:id="rId21"/>
    </p:embeddedFont>
    <p:embeddedFont>
      <p:font typeface="Calibri" panose="020F0502020204030204" pitchFamily="34" charset="0"/>
      <p:regular r:id="rId22"/>
      <p:bold r:id="rId23"/>
      <p:italic r:id="rId24"/>
      <p:boldItalic r:id="rId25"/>
    </p:embeddedFont>
    <p:embeddedFont>
      <p:font typeface="Wingdings 2" panose="05020102010507070707" pitchFamily="18" charset="2"/>
      <p:regular r:id="rId26"/>
    </p:embeddedFont>
    <p:embeddedFont>
      <p:font typeface="Segoe UI Semilight" panose="020B0402040204020203" pitchFamily="34" charset="0"/>
      <p:regular r:id="rId27"/>
      <p:italic r:id="rId28"/>
    </p:embeddedFont>
    <p:embeddedFont>
      <p:font typeface="Segoe UI Semibold" panose="020B0702040204020203" pitchFamily="34" charset="0"/>
      <p:bold r:id="rId29"/>
      <p:boldItalic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A6E"/>
    <a:srgbClr val="F6E6A4"/>
    <a:srgbClr val="DEF6E6"/>
    <a:srgbClr val="28964D"/>
    <a:srgbClr val="008000"/>
    <a:srgbClr val="CC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4" autoAdjust="0"/>
    <p:restoredTop sz="71634" autoAdjust="0"/>
  </p:normalViewPr>
  <p:slideViewPr>
    <p:cSldViewPr>
      <p:cViewPr varScale="1">
        <p:scale>
          <a:sx n="53" d="100"/>
          <a:sy n="53" d="100"/>
        </p:scale>
        <p:origin x="1608" y="72"/>
      </p:cViewPr>
      <p:guideLst>
        <p:guide orient="horz" pos="2160"/>
        <p:guide pos="2880"/>
      </p:guideLst>
    </p:cSldViewPr>
  </p:slideViewPr>
  <p:outlineViewPr>
    <p:cViewPr>
      <p:scale>
        <a:sx n="33" d="100"/>
        <a:sy n="33" d="100"/>
      </p:scale>
      <p:origin x="0" y="-5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5E7ED5-5B61-DF44-A8A5-535D7262F069}" type="doc">
      <dgm:prSet loTypeId="urn:microsoft.com/office/officeart/2005/8/layout/cycle5" loCatId="" qsTypeId="urn:microsoft.com/office/officeart/2005/8/quickstyle/simple4" qsCatId="simple" csTypeId="urn:microsoft.com/office/officeart/2005/8/colors/accent0_3" csCatId="mainScheme" phldr="1"/>
      <dgm:spPr/>
      <dgm:t>
        <a:bodyPr/>
        <a:lstStyle/>
        <a:p>
          <a:endParaRPr lang="en-US"/>
        </a:p>
      </dgm:t>
    </dgm:pt>
    <dgm:pt modelId="{F675D304-FCAD-E54A-AA31-5A6E0C02E7CE}">
      <dgm:prSet phldrT="[Text]"/>
      <dgm:spPr/>
      <dgm:t>
        <a:bodyPr/>
        <a:lstStyle/>
        <a:p>
          <a:pPr rtl="0"/>
          <a:r>
            <a:rPr lang="en-US" b="1" i="0" u="none" dirty="0" smtClean="0"/>
            <a:t>Create</a:t>
          </a:r>
          <a:endParaRPr lang="en-US" dirty="0"/>
        </a:p>
      </dgm:t>
    </dgm:pt>
    <dgm:pt modelId="{2314657F-8E5A-1A4A-B82D-02A387353E48}" type="parTrans" cxnId="{5FA3649C-E4CD-6641-9641-A5585A88AC30}">
      <dgm:prSet/>
      <dgm:spPr/>
      <dgm:t>
        <a:bodyPr/>
        <a:lstStyle/>
        <a:p>
          <a:endParaRPr lang="en-US"/>
        </a:p>
      </dgm:t>
    </dgm:pt>
    <dgm:pt modelId="{2138C1B4-A4A5-E64D-9EB1-E5022A1D6085}" type="sibTrans" cxnId="{5FA3649C-E4CD-6641-9641-A5585A88AC30}">
      <dgm:prSet/>
      <dgm:spPr/>
      <dgm:t>
        <a:bodyPr/>
        <a:lstStyle/>
        <a:p>
          <a:endParaRPr lang="en-US"/>
        </a:p>
      </dgm:t>
    </dgm:pt>
    <dgm:pt modelId="{1F14D085-6654-054A-86E7-EB11F9ADB210}">
      <dgm:prSet/>
      <dgm:spPr/>
      <dgm:t>
        <a:bodyPr/>
        <a:lstStyle/>
        <a:p>
          <a:r>
            <a:rPr lang="en-US" b="0" i="0" u="none" dirty="0" smtClean="0"/>
            <a:t>Manage</a:t>
          </a:r>
          <a:endParaRPr lang="en-US" dirty="0"/>
        </a:p>
      </dgm:t>
    </dgm:pt>
    <dgm:pt modelId="{AECE8707-7F38-BC41-9763-005B9D5354F0}" type="parTrans" cxnId="{35A3E030-0146-B24F-A81D-24CEF29B4ACD}">
      <dgm:prSet/>
      <dgm:spPr/>
      <dgm:t>
        <a:bodyPr/>
        <a:lstStyle/>
        <a:p>
          <a:endParaRPr lang="en-US"/>
        </a:p>
      </dgm:t>
    </dgm:pt>
    <dgm:pt modelId="{EF36C279-D92A-2641-94EC-246B186B5158}" type="sibTrans" cxnId="{35A3E030-0146-B24F-A81D-24CEF29B4ACD}">
      <dgm:prSet/>
      <dgm:spPr/>
      <dgm:t>
        <a:bodyPr/>
        <a:lstStyle/>
        <a:p>
          <a:endParaRPr lang="en-US"/>
        </a:p>
      </dgm:t>
    </dgm:pt>
    <dgm:pt modelId="{BBF28B94-CB68-964D-B676-D43E5C0AD387}">
      <dgm:prSet/>
      <dgm:spPr/>
      <dgm:t>
        <a:bodyPr/>
        <a:lstStyle/>
        <a:p>
          <a:r>
            <a:rPr lang="en-US" b="0" i="0" u="none" dirty="0" smtClean="0"/>
            <a:t>Publish</a:t>
          </a:r>
          <a:endParaRPr lang="en-US" dirty="0"/>
        </a:p>
      </dgm:t>
    </dgm:pt>
    <dgm:pt modelId="{3D6AFB5A-B173-6143-B3AE-EB37A3198B23}" type="parTrans" cxnId="{B41BF228-75AD-E949-B19E-FFD84C0469AE}">
      <dgm:prSet/>
      <dgm:spPr/>
      <dgm:t>
        <a:bodyPr/>
        <a:lstStyle/>
        <a:p>
          <a:endParaRPr lang="en-US"/>
        </a:p>
      </dgm:t>
    </dgm:pt>
    <dgm:pt modelId="{526C7BC2-8443-1449-83F8-3418F4E62EA5}" type="sibTrans" cxnId="{B41BF228-75AD-E949-B19E-FFD84C0469AE}">
      <dgm:prSet/>
      <dgm:spPr/>
      <dgm:t>
        <a:bodyPr/>
        <a:lstStyle/>
        <a:p>
          <a:endParaRPr lang="en-US"/>
        </a:p>
      </dgm:t>
    </dgm:pt>
    <dgm:pt modelId="{D21579C9-E78C-7942-BE7E-14B4835E48F2}">
      <dgm:prSet/>
      <dgm:spPr/>
      <dgm:t>
        <a:bodyPr/>
        <a:lstStyle/>
        <a:p>
          <a:r>
            <a:rPr lang="en-US" b="0" i="0" u="none" dirty="0" smtClean="0"/>
            <a:t>Preserve/ Retrieve</a:t>
          </a:r>
          <a:endParaRPr lang="en-US" dirty="0"/>
        </a:p>
      </dgm:t>
    </dgm:pt>
    <dgm:pt modelId="{9EAC7414-328A-C447-BA35-3E07C3625CA8}" type="parTrans" cxnId="{EFC13DCF-FFF5-FE4C-9B6D-2530165FA660}">
      <dgm:prSet/>
      <dgm:spPr/>
      <dgm:t>
        <a:bodyPr/>
        <a:lstStyle/>
        <a:p>
          <a:endParaRPr lang="en-US"/>
        </a:p>
      </dgm:t>
    </dgm:pt>
    <dgm:pt modelId="{17A250B5-29A2-DA4F-9DC4-7BD05CC68E5E}" type="sibTrans" cxnId="{EFC13DCF-FFF5-FE4C-9B6D-2530165FA660}">
      <dgm:prSet/>
      <dgm:spPr/>
      <dgm:t>
        <a:bodyPr/>
        <a:lstStyle/>
        <a:p>
          <a:endParaRPr lang="en-US"/>
        </a:p>
      </dgm:t>
    </dgm:pt>
    <dgm:pt modelId="{AC4E6333-682E-D64D-B066-5B800E68395C}">
      <dgm:prSet/>
      <dgm:spPr/>
      <dgm:t>
        <a:bodyPr/>
        <a:lstStyle/>
        <a:p>
          <a:r>
            <a:rPr lang="en-US" b="0" i="0" u="none" dirty="0" smtClean="0"/>
            <a:t>Evaluate</a:t>
          </a:r>
          <a:endParaRPr lang="en-US" dirty="0"/>
        </a:p>
      </dgm:t>
    </dgm:pt>
    <dgm:pt modelId="{9AF5F318-4DD8-B448-A845-C907C7B66D57}" type="parTrans" cxnId="{CB616B75-843C-3F40-9FA0-2F86B783398B}">
      <dgm:prSet/>
      <dgm:spPr/>
      <dgm:t>
        <a:bodyPr/>
        <a:lstStyle/>
        <a:p>
          <a:endParaRPr lang="en-US"/>
        </a:p>
      </dgm:t>
    </dgm:pt>
    <dgm:pt modelId="{776E6602-9907-9645-8B3F-BBA8A22FE293}" type="sibTrans" cxnId="{CB616B75-843C-3F40-9FA0-2F86B783398B}">
      <dgm:prSet/>
      <dgm:spPr/>
      <dgm:t>
        <a:bodyPr/>
        <a:lstStyle/>
        <a:p>
          <a:endParaRPr lang="en-US"/>
        </a:p>
      </dgm:t>
    </dgm:pt>
    <dgm:pt modelId="{1E3F3676-3838-F442-ACCE-8AB78DCED7D2}" type="pres">
      <dgm:prSet presAssocID="{BC5E7ED5-5B61-DF44-A8A5-535D7262F069}" presName="cycle" presStyleCnt="0">
        <dgm:presLayoutVars>
          <dgm:dir/>
          <dgm:resizeHandles val="exact"/>
        </dgm:presLayoutVars>
      </dgm:prSet>
      <dgm:spPr/>
      <dgm:t>
        <a:bodyPr/>
        <a:lstStyle/>
        <a:p>
          <a:endParaRPr lang="en-US"/>
        </a:p>
      </dgm:t>
    </dgm:pt>
    <dgm:pt modelId="{A755F603-5F17-2344-B594-3BBA29B38D2F}" type="pres">
      <dgm:prSet presAssocID="{F675D304-FCAD-E54A-AA31-5A6E0C02E7CE}" presName="node" presStyleLbl="node1" presStyleIdx="0" presStyleCnt="5">
        <dgm:presLayoutVars>
          <dgm:bulletEnabled val="1"/>
        </dgm:presLayoutVars>
      </dgm:prSet>
      <dgm:spPr/>
      <dgm:t>
        <a:bodyPr/>
        <a:lstStyle/>
        <a:p>
          <a:endParaRPr lang="en-US"/>
        </a:p>
      </dgm:t>
    </dgm:pt>
    <dgm:pt modelId="{7A0C3297-F21E-6F46-901C-29644F87F5C3}" type="pres">
      <dgm:prSet presAssocID="{F675D304-FCAD-E54A-AA31-5A6E0C02E7CE}" presName="spNode" presStyleCnt="0"/>
      <dgm:spPr/>
    </dgm:pt>
    <dgm:pt modelId="{F16D14AB-5972-9E46-864E-491753C1DA0A}" type="pres">
      <dgm:prSet presAssocID="{2138C1B4-A4A5-E64D-9EB1-E5022A1D6085}" presName="sibTrans" presStyleLbl="sibTrans1D1" presStyleIdx="0" presStyleCnt="5"/>
      <dgm:spPr/>
      <dgm:t>
        <a:bodyPr/>
        <a:lstStyle/>
        <a:p>
          <a:endParaRPr lang="en-US"/>
        </a:p>
      </dgm:t>
    </dgm:pt>
    <dgm:pt modelId="{C4775CF8-94CE-264E-8DD0-5CD001D1772D}" type="pres">
      <dgm:prSet presAssocID="{1F14D085-6654-054A-86E7-EB11F9ADB210}" presName="node" presStyleLbl="node1" presStyleIdx="1" presStyleCnt="5">
        <dgm:presLayoutVars>
          <dgm:bulletEnabled val="1"/>
        </dgm:presLayoutVars>
      </dgm:prSet>
      <dgm:spPr/>
      <dgm:t>
        <a:bodyPr/>
        <a:lstStyle/>
        <a:p>
          <a:endParaRPr lang="en-US"/>
        </a:p>
      </dgm:t>
    </dgm:pt>
    <dgm:pt modelId="{4EA8F401-32D3-564E-B348-0C408FE7F107}" type="pres">
      <dgm:prSet presAssocID="{1F14D085-6654-054A-86E7-EB11F9ADB210}" presName="spNode" presStyleCnt="0"/>
      <dgm:spPr/>
    </dgm:pt>
    <dgm:pt modelId="{C7BE6EAF-ECAB-9F41-ACF7-4AD042652AED}" type="pres">
      <dgm:prSet presAssocID="{EF36C279-D92A-2641-94EC-246B186B5158}" presName="sibTrans" presStyleLbl="sibTrans1D1" presStyleIdx="1" presStyleCnt="5"/>
      <dgm:spPr/>
      <dgm:t>
        <a:bodyPr/>
        <a:lstStyle/>
        <a:p>
          <a:endParaRPr lang="en-US"/>
        </a:p>
      </dgm:t>
    </dgm:pt>
    <dgm:pt modelId="{62312537-FBBF-884B-9798-CEDCC4970234}" type="pres">
      <dgm:prSet presAssocID="{BBF28B94-CB68-964D-B676-D43E5C0AD387}" presName="node" presStyleLbl="node1" presStyleIdx="2" presStyleCnt="5">
        <dgm:presLayoutVars>
          <dgm:bulletEnabled val="1"/>
        </dgm:presLayoutVars>
      </dgm:prSet>
      <dgm:spPr/>
      <dgm:t>
        <a:bodyPr/>
        <a:lstStyle/>
        <a:p>
          <a:endParaRPr lang="en-US"/>
        </a:p>
      </dgm:t>
    </dgm:pt>
    <dgm:pt modelId="{01E7BC40-EF9A-994D-8627-2E2DAAB659B3}" type="pres">
      <dgm:prSet presAssocID="{BBF28B94-CB68-964D-B676-D43E5C0AD387}" presName="spNode" presStyleCnt="0"/>
      <dgm:spPr/>
    </dgm:pt>
    <dgm:pt modelId="{298537D1-6477-4F4C-8F9B-781B25E26C4B}" type="pres">
      <dgm:prSet presAssocID="{526C7BC2-8443-1449-83F8-3418F4E62EA5}" presName="sibTrans" presStyleLbl="sibTrans1D1" presStyleIdx="2" presStyleCnt="5"/>
      <dgm:spPr/>
      <dgm:t>
        <a:bodyPr/>
        <a:lstStyle/>
        <a:p>
          <a:endParaRPr lang="en-US"/>
        </a:p>
      </dgm:t>
    </dgm:pt>
    <dgm:pt modelId="{6C5417E3-0508-F249-B451-EC89E6DBA3B6}" type="pres">
      <dgm:prSet presAssocID="{D21579C9-E78C-7942-BE7E-14B4835E48F2}" presName="node" presStyleLbl="node1" presStyleIdx="3" presStyleCnt="5">
        <dgm:presLayoutVars>
          <dgm:bulletEnabled val="1"/>
        </dgm:presLayoutVars>
      </dgm:prSet>
      <dgm:spPr/>
      <dgm:t>
        <a:bodyPr/>
        <a:lstStyle/>
        <a:p>
          <a:endParaRPr lang="en-US"/>
        </a:p>
      </dgm:t>
    </dgm:pt>
    <dgm:pt modelId="{A69FC432-DC3E-3A47-A4D2-006EC0ABE5D8}" type="pres">
      <dgm:prSet presAssocID="{D21579C9-E78C-7942-BE7E-14B4835E48F2}" presName="spNode" presStyleCnt="0"/>
      <dgm:spPr/>
    </dgm:pt>
    <dgm:pt modelId="{1DFC413B-2E41-E94A-A09F-D9B16326C4E5}" type="pres">
      <dgm:prSet presAssocID="{17A250B5-29A2-DA4F-9DC4-7BD05CC68E5E}" presName="sibTrans" presStyleLbl="sibTrans1D1" presStyleIdx="3" presStyleCnt="5"/>
      <dgm:spPr/>
      <dgm:t>
        <a:bodyPr/>
        <a:lstStyle/>
        <a:p>
          <a:endParaRPr lang="en-US"/>
        </a:p>
      </dgm:t>
    </dgm:pt>
    <dgm:pt modelId="{0424ED98-C27B-374C-8B96-0FE7C66C1A54}" type="pres">
      <dgm:prSet presAssocID="{AC4E6333-682E-D64D-B066-5B800E68395C}" presName="node" presStyleLbl="node1" presStyleIdx="4" presStyleCnt="5">
        <dgm:presLayoutVars>
          <dgm:bulletEnabled val="1"/>
        </dgm:presLayoutVars>
      </dgm:prSet>
      <dgm:spPr/>
      <dgm:t>
        <a:bodyPr/>
        <a:lstStyle/>
        <a:p>
          <a:endParaRPr lang="en-US"/>
        </a:p>
      </dgm:t>
    </dgm:pt>
    <dgm:pt modelId="{968580DC-B8DA-AB46-A542-4D5B2A524A05}" type="pres">
      <dgm:prSet presAssocID="{AC4E6333-682E-D64D-B066-5B800E68395C}" presName="spNode" presStyleCnt="0"/>
      <dgm:spPr/>
    </dgm:pt>
    <dgm:pt modelId="{FB7DAF1B-E99A-924E-A0A6-B2A09489F17F}" type="pres">
      <dgm:prSet presAssocID="{776E6602-9907-9645-8B3F-BBA8A22FE293}" presName="sibTrans" presStyleLbl="sibTrans1D1" presStyleIdx="4" presStyleCnt="5"/>
      <dgm:spPr/>
      <dgm:t>
        <a:bodyPr/>
        <a:lstStyle/>
        <a:p>
          <a:endParaRPr lang="en-US"/>
        </a:p>
      </dgm:t>
    </dgm:pt>
  </dgm:ptLst>
  <dgm:cxnLst>
    <dgm:cxn modelId="{35A3E030-0146-B24F-A81D-24CEF29B4ACD}" srcId="{BC5E7ED5-5B61-DF44-A8A5-535D7262F069}" destId="{1F14D085-6654-054A-86E7-EB11F9ADB210}" srcOrd="1" destOrd="0" parTransId="{AECE8707-7F38-BC41-9763-005B9D5354F0}" sibTransId="{EF36C279-D92A-2641-94EC-246B186B5158}"/>
    <dgm:cxn modelId="{CB616B75-843C-3F40-9FA0-2F86B783398B}" srcId="{BC5E7ED5-5B61-DF44-A8A5-535D7262F069}" destId="{AC4E6333-682E-D64D-B066-5B800E68395C}" srcOrd="4" destOrd="0" parTransId="{9AF5F318-4DD8-B448-A845-C907C7B66D57}" sibTransId="{776E6602-9907-9645-8B3F-BBA8A22FE293}"/>
    <dgm:cxn modelId="{1FF3EC88-4837-4947-927A-10C2006A5281}" type="presOf" srcId="{F675D304-FCAD-E54A-AA31-5A6E0C02E7CE}" destId="{A755F603-5F17-2344-B594-3BBA29B38D2F}" srcOrd="0" destOrd="0" presId="urn:microsoft.com/office/officeart/2005/8/layout/cycle5"/>
    <dgm:cxn modelId="{791A5B3C-5C58-4C7E-A439-C523642209DA}" type="presOf" srcId="{BBF28B94-CB68-964D-B676-D43E5C0AD387}" destId="{62312537-FBBF-884B-9798-CEDCC4970234}" srcOrd="0" destOrd="0" presId="urn:microsoft.com/office/officeart/2005/8/layout/cycle5"/>
    <dgm:cxn modelId="{6733F324-81E0-4FE5-B9B7-D30E4E7851AC}" type="presOf" srcId="{526C7BC2-8443-1449-83F8-3418F4E62EA5}" destId="{298537D1-6477-4F4C-8F9B-781B25E26C4B}" srcOrd="0" destOrd="0" presId="urn:microsoft.com/office/officeart/2005/8/layout/cycle5"/>
    <dgm:cxn modelId="{1C3E1418-A6D1-454C-86A9-530A52F18225}" type="presOf" srcId="{BC5E7ED5-5B61-DF44-A8A5-535D7262F069}" destId="{1E3F3676-3838-F442-ACCE-8AB78DCED7D2}" srcOrd="0" destOrd="0" presId="urn:microsoft.com/office/officeart/2005/8/layout/cycle5"/>
    <dgm:cxn modelId="{1B23B28B-2C2D-4801-A135-A5F7A1B04C3F}" type="presOf" srcId="{776E6602-9907-9645-8B3F-BBA8A22FE293}" destId="{FB7DAF1B-E99A-924E-A0A6-B2A09489F17F}" srcOrd="0" destOrd="0" presId="urn:microsoft.com/office/officeart/2005/8/layout/cycle5"/>
    <dgm:cxn modelId="{D1BFE830-AEAF-4E52-ABDE-236B46551F05}" type="presOf" srcId="{D21579C9-E78C-7942-BE7E-14B4835E48F2}" destId="{6C5417E3-0508-F249-B451-EC89E6DBA3B6}" srcOrd="0" destOrd="0" presId="urn:microsoft.com/office/officeart/2005/8/layout/cycle5"/>
    <dgm:cxn modelId="{59B0BA5B-A6B1-4876-AAAE-9C11B3E55D51}" type="presOf" srcId="{AC4E6333-682E-D64D-B066-5B800E68395C}" destId="{0424ED98-C27B-374C-8B96-0FE7C66C1A54}" srcOrd="0" destOrd="0" presId="urn:microsoft.com/office/officeart/2005/8/layout/cycle5"/>
    <dgm:cxn modelId="{0F2991DC-3A66-4733-8070-FA4AF90652D2}" type="presOf" srcId="{2138C1B4-A4A5-E64D-9EB1-E5022A1D6085}" destId="{F16D14AB-5972-9E46-864E-491753C1DA0A}" srcOrd="0" destOrd="0" presId="urn:microsoft.com/office/officeart/2005/8/layout/cycle5"/>
    <dgm:cxn modelId="{D34B6160-CCC7-469E-9B82-CFBA66D99A97}" type="presOf" srcId="{1F14D085-6654-054A-86E7-EB11F9ADB210}" destId="{C4775CF8-94CE-264E-8DD0-5CD001D1772D}" srcOrd="0" destOrd="0" presId="urn:microsoft.com/office/officeart/2005/8/layout/cycle5"/>
    <dgm:cxn modelId="{5FA3649C-E4CD-6641-9641-A5585A88AC30}" srcId="{BC5E7ED5-5B61-DF44-A8A5-535D7262F069}" destId="{F675D304-FCAD-E54A-AA31-5A6E0C02E7CE}" srcOrd="0" destOrd="0" parTransId="{2314657F-8E5A-1A4A-B82D-02A387353E48}" sibTransId="{2138C1B4-A4A5-E64D-9EB1-E5022A1D6085}"/>
    <dgm:cxn modelId="{EFC13DCF-FFF5-FE4C-9B6D-2530165FA660}" srcId="{BC5E7ED5-5B61-DF44-A8A5-535D7262F069}" destId="{D21579C9-E78C-7942-BE7E-14B4835E48F2}" srcOrd="3" destOrd="0" parTransId="{9EAC7414-328A-C447-BA35-3E07C3625CA8}" sibTransId="{17A250B5-29A2-DA4F-9DC4-7BD05CC68E5E}"/>
    <dgm:cxn modelId="{6C00834E-93F6-4979-9ACE-C8A8DAC0858C}" type="presOf" srcId="{EF36C279-D92A-2641-94EC-246B186B5158}" destId="{C7BE6EAF-ECAB-9F41-ACF7-4AD042652AED}" srcOrd="0" destOrd="0" presId="urn:microsoft.com/office/officeart/2005/8/layout/cycle5"/>
    <dgm:cxn modelId="{B41BF228-75AD-E949-B19E-FFD84C0469AE}" srcId="{BC5E7ED5-5B61-DF44-A8A5-535D7262F069}" destId="{BBF28B94-CB68-964D-B676-D43E5C0AD387}" srcOrd="2" destOrd="0" parTransId="{3D6AFB5A-B173-6143-B3AE-EB37A3198B23}" sibTransId="{526C7BC2-8443-1449-83F8-3418F4E62EA5}"/>
    <dgm:cxn modelId="{F8E7973D-20BF-41C2-9BB7-BF4F38BA76FB}" type="presOf" srcId="{17A250B5-29A2-DA4F-9DC4-7BD05CC68E5E}" destId="{1DFC413B-2E41-E94A-A09F-D9B16326C4E5}" srcOrd="0" destOrd="0" presId="urn:microsoft.com/office/officeart/2005/8/layout/cycle5"/>
    <dgm:cxn modelId="{DFEC82EF-4C14-40D1-82D8-964B4CCB3A58}" type="presParOf" srcId="{1E3F3676-3838-F442-ACCE-8AB78DCED7D2}" destId="{A755F603-5F17-2344-B594-3BBA29B38D2F}" srcOrd="0" destOrd="0" presId="urn:microsoft.com/office/officeart/2005/8/layout/cycle5"/>
    <dgm:cxn modelId="{61DD28CD-0EC9-4522-95BB-A99D147E9E36}" type="presParOf" srcId="{1E3F3676-3838-F442-ACCE-8AB78DCED7D2}" destId="{7A0C3297-F21E-6F46-901C-29644F87F5C3}" srcOrd="1" destOrd="0" presId="urn:microsoft.com/office/officeart/2005/8/layout/cycle5"/>
    <dgm:cxn modelId="{43D6171E-EFA3-4973-8106-C578977111D6}" type="presParOf" srcId="{1E3F3676-3838-F442-ACCE-8AB78DCED7D2}" destId="{F16D14AB-5972-9E46-864E-491753C1DA0A}" srcOrd="2" destOrd="0" presId="urn:microsoft.com/office/officeart/2005/8/layout/cycle5"/>
    <dgm:cxn modelId="{AD9DFDB2-D291-44F9-B35E-CF869224F22F}" type="presParOf" srcId="{1E3F3676-3838-F442-ACCE-8AB78DCED7D2}" destId="{C4775CF8-94CE-264E-8DD0-5CD001D1772D}" srcOrd="3" destOrd="0" presId="urn:microsoft.com/office/officeart/2005/8/layout/cycle5"/>
    <dgm:cxn modelId="{8B37A943-3A01-4B5E-A5F7-CED55905C4DB}" type="presParOf" srcId="{1E3F3676-3838-F442-ACCE-8AB78DCED7D2}" destId="{4EA8F401-32D3-564E-B348-0C408FE7F107}" srcOrd="4" destOrd="0" presId="urn:microsoft.com/office/officeart/2005/8/layout/cycle5"/>
    <dgm:cxn modelId="{B033BC4A-F963-41B2-A45C-244021B263D1}" type="presParOf" srcId="{1E3F3676-3838-F442-ACCE-8AB78DCED7D2}" destId="{C7BE6EAF-ECAB-9F41-ACF7-4AD042652AED}" srcOrd="5" destOrd="0" presId="urn:microsoft.com/office/officeart/2005/8/layout/cycle5"/>
    <dgm:cxn modelId="{9C6A0D61-D383-45BC-94D0-3E9D8ED0F827}" type="presParOf" srcId="{1E3F3676-3838-F442-ACCE-8AB78DCED7D2}" destId="{62312537-FBBF-884B-9798-CEDCC4970234}" srcOrd="6" destOrd="0" presId="urn:microsoft.com/office/officeart/2005/8/layout/cycle5"/>
    <dgm:cxn modelId="{DBD1E6F4-5AFC-418C-900F-1BBD3F4C4361}" type="presParOf" srcId="{1E3F3676-3838-F442-ACCE-8AB78DCED7D2}" destId="{01E7BC40-EF9A-994D-8627-2E2DAAB659B3}" srcOrd="7" destOrd="0" presId="urn:microsoft.com/office/officeart/2005/8/layout/cycle5"/>
    <dgm:cxn modelId="{4538BC98-8AE0-4F3B-BB5A-FCE9D6044BAC}" type="presParOf" srcId="{1E3F3676-3838-F442-ACCE-8AB78DCED7D2}" destId="{298537D1-6477-4F4C-8F9B-781B25E26C4B}" srcOrd="8" destOrd="0" presId="urn:microsoft.com/office/officeart/2005/8/layout/cycle5"/>
    <dgm:cxn modelId="{AA58CF01-ADFF-4B2E-B957-BA3AC8236FD1}" type="presParOf" srcId="{1E3F3676-3838-F442-ACCE-8AB78DCED7D2}" destId="{6C5417E3-0508-F249-B451-EC89E6DBA3B6}" srcOrd="9" destOrd="0" presId="urn:microsoft.com/office/officeart/2005/8/layout/cycle5"/>
    <dgm:cxn modelId="{67739BFD-2AD8-496C-AE3B-31A71760DC21}" type="presParOf" srcId="{1E3F3676-3838-F442-ACCE-8AB78DCED7D2}" destId="{A69FC432-DC3E-3A47-A4D2-006EC0ABE5D8}" srcOrd="10" destOrd="0" presId="urn:microsoft.com/office/officeart/2005/8/layout/cycle5"/>
    <dgm:cxn modelId="{7412DB78-E5D3-499F-8FEA-9C8A4129069A}" type="presParOf" srcId="{1E3F3676-3838-F442-ACCE-8AB78DCED7D2}" destId="{1DFC413B-2E41-E94A-A09F-D9B16326C4E5}" srcOrd="11" destOrd="0" presId="urn:microsoft.com/office/officeart/2005/8/layout/cycle5"/>
    <dgm:cxn modelId="{CB8CA00F-981E-434B-AA78-0BCCD320ED1F}" type="presParOf" srcId="{1E3F3676-3838-F442-ACCE-8AB78DCED7D2}" destId="{0424ED98-C27B-374C-8B96-0FE7C66C1A54}" srcOrd="12" destOrd="0" presId="urn:microsoft.com/office/officeart/2005/8/layout/cycle5"/>
    <dgm:cxn modelId="{A5B8B06E-F03D-4BBA-8CEC-C5753BF52478}" type="presParOf" srcId="{1E3F3676-3838-F442-ACCE-8AB78DCED7D2}" destId="{968580DC-B8DA-AB46-A542-4D5B2A524A05}" srcOrd="13" destOrd="0" presId="urn:microsoft.com/office/officeart/2005/8/layout/cycle5"/>
    <dgm:cxn modelId="{4A69D6B1-483A-49FF-8D73-E2EDD1D104DD}" type="presParOf" srcId="{1E3F3676-3838-F442-ACCE-8AB78DCED7D2}" destId="{FB7DAF1B-E99A-924E-A0A6-B2A09489F17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5F603-5F17-2344-B594-3BBA29B38D2F}">
      <dsp:nvSpPr>
        <dsp:cNvPr id="0" name=""/>
        <dsp:cNvSpPr/>
      </dsp:nvSpPr>
      <dsp:spPr>
        <a:xfrm>
          <a:off x="3067775" y="2835"/>
          <a:ext cx="1713048" cy="111348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i="0" u="none" kern="1200" dirty="0" smtClean="0"/>
            <a:t>Create</a:t>
          </a:r>
          <a:endParaRPr lang="en-US" sz="2700" kern="1200" dirty="0"/>
        </a:p>
      </dsp:txBody>
      <dsp:txXfrm>
        <a:off x="3122131" y="57191"/>
        <a:ext cx="1604336" cy="1004769"/>
      </dsp:txXfrm>
    </dsp:sp>
    <dsp:sp modelId="{F16D14AB-5972-9E46-864E-491753C1DA0A}">
      <dsp:nvSpPr>
        <dsp:cNvPr id="0" name=""/>
        <dsp:cNvSpPr/>
      </dsp:nvSpPr>
      <dsp:spPr>
        <a:xfrm>
          <a:off x="1699434" y="559576"/>
          <a:ext cx="4449731" cy="4449731"/>
        </a:xfrm>
        <a:custGeom>
          <a:avLst/>
          <a:gdLst/>
          <a:ahLst/>
          <a:cxnLst/>
          <a:rect l="0" t="0" r="0" b="0"/>
          <a:pathLst>
            <a:path>
              <a:moveTo>
                <a:pt x="3310941" y="283096"/>
              </a:moveTo>
              <a:arcTo wR="2224865" hR="2224865" stAng="17953157" swAng="1211980"/>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775CF8-94CE-264E-8DD0-5CD001D1772D}">
      <dsp:nvSpPr>
        <dsp:cNvPr id="0" name=""/>
        <dsp:cNvSpPr/>
      </dsp:nvSpPr>
      <dsp:spPr>
        <a:xfrm>
          <a:off x="5183748" y="1540179"/>
          <a:ext cx="1713048" cy="111348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u="none" kern="1200" dirty="0" smtClean="0"/>
            <a:t>Manage</a:t>
          </a:r>
          <a:endParaRPr lang="en-US" sz="2700" kern="1200" dirty="0"/>
        </a:p>
      </dsp:txBody>
      <dsp:txXfrm>
        <a:off x="5238104" y="1594535"/>
        <a:ext cx="1604336" cy="1004769"/>
      </dsp:txXfrm>
    </dsp:sp>
    <dsp:sp modelId="{C7BE6EAF-ECAB-9F41-ACF7-4AD042652AED}">
      <dsp:nvSpPr>
        <dsp:cNvPr id="0" name=""/>
        <dsp:cNvSpPr/>
      </dsp:nvSpPr>
      <dsp:spPr>
        <a:xfrm>
          <a:off x="1699434" y="559576"/>
          <a:ext cx="4449731" cy="4449731"/>
        </a:xfrm>
        <a:custGeom>
          <a:avLst/>
          <a:gdLst/>
          <a:ahLst/>
          <a:cxnLst/>
          <a:rect l="0" t="0" r="0" b="0"/>
          <a:pathLst>
            <a:path>
              <a:moveTo>
                <a:pt x="4444400" y="2378784"/>
              </a:moveTo>
              <a:arcTo wR="2224865" hR="2224865" stAng="21838017" swAng="136006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2312537-FBBF-884B-9798-CEDCC4970234}">
      <dsp:nvSpPr>
        <dsp:cNvPr id="0" name=""/>
        <dsp:cNvSpPr/>
      </dsp:nvSpPr>
      <dsp:spPr>
        <a:xfrm>
          <a:off x="4375518" y="4027655"/>
          <a:ext cx="1713048" cy="111348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u="none" kern="1200" dirty="0" smtClean="0"/>
            <a:t>Publish</a:t>
          </a:r>
          <a:endParaRPr lang="en-US" sz="2700" kern="1200" dirty="0"/>
        </a:p>
      </dsp:txBody>
      <dsp:txXfrm>
        <a:off x="4429874" y="4082011"/>
        <a:ext cx="1604336" cy="1004769"/>
      </dsp:txXfrm>
    </dsp:sp>
    <dsp:sp modelId="{298537D1-6477-4F4C-8F9B-781B25E26C4B}">
      <dsp:nvSpPr>
        <dsp:cNvPr id="0" name=""/>
        <dsp:cNvSpPr/>
      </dsp:nvSpPr>
      <dsp:spPr>
        <a:xfrm>
          <a:off x="1699434" y="559576"/>
          <a:ext cx="4449731" cy="4449731"/>
        </a:xfrm>
        <a:custGeom>
          <a:avLst/>
          <a:gdLst/>
          <a:ahLst/>
          <a:cxnLst/>
          <a:rect l="0" t="0" r="0" b="0"/>
          <a:pathLst>
            <a:path>
              <a:moveTo>
                <a:pt x="2498057" y="4432895"/>
              </a:moveTo>
              <a:arcTo wR="2224865" hR="2224865" stAng="4976810" swAng="846380"/>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C5417E3-0508-F249-B451-EC89E6DBA3B6}">
      <dsp:nvSpPr>
        <dsp:cNvPr id="0" name=""/>
        <dsp:cNvSpPr/>
      </dsp:nvSpPr>
      <dsp:spPr>
        <a:xfrm>
          <a:off x="1760032" y="4027655"/>
          <a:ext cx="1713048" cy="111348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u="none" kern="1200" dirty="0" smtClean="0"/>
            <a:t>Preserve/ Retrieve</a:t>
          </a:r>
          <a:endParaRPr lang="en-US" sz="2700" kern="1200" dirty="0"/>
        </a:p>
      </dsp:txBody>
      <dsp:txXfrm>
        <a:off x="1814388" y="4082011"/>
        <a:ext cx="1604336" cy="1004769"/>
      </dsp:txXfrm>
    </dsp:sp>
    <dsp:sp modelId="{1DFC413B-2E41-E94A-A09F-D9B16326C4E5}">
      <dsp:nvSpPr>
        <dsp:cNvPr id="0" name=""/>
        <dsp:cNvSpPr/>
      </dsp:nvSpPr>
      <dsp:spPr>
        <a:xfrm>
          <a:off x="1699434" y="559576"/>
          <a:ext cx="4449731" cy="4449731"/>
        </a:xfrm>
        <a:custGeom>
          <a:avLst/>
          <a:gdLst/>
          <a:ahLst/>
          <a:cxnLst/>
          <a:rect l="0" t="0" r="0" b="0"/>
          <a:pathLst>
            <a:path>
              <a:moveTo>
                <a:pt x="236097" y="3222275"/>
              </a:moveTo>
              <a:arcTo wR="2224865" hR="2224865" stAng="9201915" swAng="136006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424ED98-C27B-374C-8B96-0FE7C66C1A54}">
      <dsp:nvSpPr>
        <dsp:cNvPr id="0" name=""/>
        <dsp:cNvSpPr/>
      </dsp:nvSpPr>
      <dsp:spPr>
        <a:xfrm>
          <a:off x="951802" y="1540179"/>
          <a:ext cx="1713048" cy="111348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i="0" u="none" kern="1200" dirty="0" smtClean="0"/>
            <a:t>Evaluate</a:t>
          </a:r>
          <a:endParaRPr lang="en-US" sz="2700" kern="1200" dirty="0"/>
        </a:p>
      </dsp:txBody>
      <dsp:txXfrm>
        <a:off x="1006158" y="1594535"/>
        <a:ext cx="1604336" cy="1004769"/>
      </dsp:txXfrm>
    </dsp:sp>
    <dsp:sp modelId="{FB7DAF1B-E99A-924E-A0A6-B2A09489F17F}">
      <dsp:nvSpPr>
        <dsp:cNvPr id="0" name=""/>
        <dsp:cNvSpPr/>
      </dsp:nvSpPr>
      <dsp:spPr>
        <a:xfrm>
          <a:off x="1699434" y="559576"/>
          <a:ext cx="4449731" cy="4449731"/>
        </a:xfrm>
        <a:custGeom>
          <a:avLst/>
          <a:gdLst/>
          <a:ahLst/>
          <a:cxnLst/>
          <a:rect l="0" t="0" r="0" b="0"/>
          <a:pathLst>
            <a:path>
              <a:moveTo>
                <a:pt x="535110" y="777539"/>
              </a:moveTo>
              <a:arcTo wR="2224865" hR="2224865" stAng="13234863" swAng="1211980"/>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t>6/30/2017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74528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6/30/2017 12:50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629329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10</a:t>
            </a:fld>
            <a:endParaRPr lang="en-US"/>
          </a:p>
        </p:txBody>
      </p:sp>
    </p:spTree>
    <p:extLst>
      <p:ext uri="{BB962C8B-B14F-4D97-AF65-F5344CB8AC3E}">
        <p14:creationId xmlns:p14="http://schemas.microsoft.com/office/powerpoint/2010/main" val="260384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11</a:t>
            </a:fld>
            <a:endParaRPr lang="en-US"/>
          </a:p>
        </p:txBody>
      </p:sp>
    </p:spTree>
    <p:extLst>
      <p:ext uri="{BB962C8B-B14F-4D97-AF65-F5344CB8AC3E}">
        <p14:creationId xmlns:p14="http://schemas.microsoft.com/office/powerpoint/2010/main" val="312288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12</a:t>
            </a:fld>
            <a:endParaRPr lang="en-US"/>
          </a:p>
        </p:txBody>
      </p:sp>
    </p:spTree>
    <p:extLst>
      <p:ext uri="{BB962C8B-B14F-4D97-AF65-F5344CB8AC3E}">
        <p14:creationId xmlns:p14="http://schemas.microsoft.com/office/powerpoint/2010/main" val="398568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13</a:t>
            </a:fld>
            <a:endParaRPr lang="en-US"/>
          </a:p>
        </p:txBody>
      </p:sp>
    </p:spTree>
    <p:extLst>
      <p:ext uri="{BB962C8B-B14F-4D97-AF65-F5344CB8AC3E}">
        <p14:creationId xmlns:p14="http://schemas.microsoft.com/office/powerpoint/2010/main" val="69572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14</a:t>
            </a:fld>
            <a:endParaRPr lang="en-US"/>
          </a:p>
        </p:txBody>
      </p:sp>
    </p:spTree>
    <p:extLst>
      <p:ext uri="{BB962C8B-B14F-4D97-AF65-F5344CB8AC3E}">
        <p14:creationId xmlns:p14="http://schemas.microsoft.com/office/powerpoint/2010/main" val="374223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15</a:t>
            </a:fld>
            <a:endParaRPr lang="en-US"/>
          </a:p>
        </p:txBody>
      </p:sp>
    </p:spTree>
    <p:extLst>
      <p:ext uri="{BB962C8B-B14F-4D97-AF65-F5344CB8AC3E}">
        <p14:creationId xmlns:p14="http://schemas.microsoft.com/office/powerpoint/2010/main" val="214650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17</a:t>
            </a:fld>
            <a:endParaRPr lang="en-US"/>
          </a:p>
        </p:txBody>
      </p:sp>
    </p:spTree>
    <p:extLst>
      <p:ext uri="{BB962C8B-B14F-4D97-AF65-F5344CB8AC3E}">
        <p14:creationId xmlns:p14="http://schemas.microsoft.com/office/powerpoint/2010/main" val="121129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2</a:t>
            </a:fld>
            <a:endParaRPr lang="en-US"/>
          </a:p>
        </p:txBody>
      </p:sp>
    </p:spTree>
    <p:extLst>
      <p:ext uri="{BB962C8B-B14F-4D97-AF65-F5344CB8AC3E}">
        <p14:creationId xmlns:p14="http://schemas.microsoft.com/office/powerpoint/2010/main" val="13922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6/30/2017 12:50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87391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6/30/2017 12:50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412538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5</a:t>
            </a:fld>
            <a:endParaRPr lang="en-US"/>
          </a:p>
        </p:txBody>
      </p:sp>
    </p:spTree>
    <p:extLst>
      <p:ext uri="{BB962C8B-B14F-4D97-AF65-F5344CB8AC3E}">
        <p14:creationId xmlns:p14="http://schemas.microsoft.com/office/powerpoint/2010/main" val="155531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6/30/2017 12:50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314050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7</a:t>
            </a:fld>
            <a:endParaRPr lang="en-US"/>
          </a:p>
        </p:txBody>
      </p:sp>
    </p:spTree>
    <p:extLst>
      <p:ext uri="{BB962C8B-B14F-4D97-AF65-F5344CB8AC3E}">
        <p14:creationId xmlns:p14="http://schemas.microsoft.com/office/powerpoint/2010/main" val="384382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8</a:t>
            </a:fld>
            <a:endParaRPr lang="en-US"/>
          </a:p>
        </p:txBody>
      </p:sp>
    </p:spTree>
    <p:extLst>
      <p:ext uri="{BB962C8B-B14F-4D97-AF65-F5344CB8AC3E}">
        <p14:creationId xmlns:p14="http://schemas.microsoft.com/office/powerpoint/2010/main" val="19865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BF8A3-7C65-4CBF-A992-414CE124F484}" type="slidenum">
              <a:rPr lang="en-US" smtClean="0"/>
              <a:t>9</a:t>
            </a:fld>
            <a:endParaRPr lang="en-US"/>
          </a:p>
        </p:txBody>
      </p:sp>
    </p:spTree>
    <p:extLst>
      <p:ext uri="{BB962C8B-B14F-4D97-AF65-F5344CB8AC3E}">
        <p14:creationId xmlns:p14="http://schemas.microsoft.com/office/powerpoint/2010/main" val="194615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6E6A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5334000" cy="2387600"/>
          </a:xfrm>
        </p:spPr>
        <p:txBody>
          <a:bodyPr anchor="b">
            <a:normAutofit/>
          </a:bodyPr>
          <a:lstStyle>
            <a:lvl1pPr algn="l">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602038"/>
            <a:ext cx="5334000" cy="1655762"/>
          </a:xfrm>
        </p:spPr>
        <p:txBody>
          <a:bodyPr>
            <a:normAutofit/>
          </a:bodyPr>
          <a:lstStyle>
            <a:lvl1pPr marL="0" indent="0" algn="l">
              <a:buNone/>
              <a:defRPr sz="2000">
                <a:latin typeface="Segoe UI Semilight" panose="020B0402040204020203" pitchFamily="34" charset="0"/>
                <a:cs typeface="Segoe UI Semilight" panose="020B04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DAFE5CA-B5C6-4364-9CF0-8CCBF512B58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00"/>
            </a:lvl1pPr>
          </a:lstStyle>
          <a:p>
            <a:fld id="{1531EDF2-C5BD-4268-A26A-B2B59CA48816}" type="slidenum">
              <a:rPr lang="en-US" smtClean="0"/>
              <a:pPr/>
              <a:t>‹#›</a:t>
            </a:fld>
            <a:endParaRPr lang="en-US"/>
          </a:p>
        </p:txBody>
      </p:sp>
    </p:spTree>
    <p:extLst>
      <p:ext uri="{BB962C8B-B14F-4D97-AF65-F5344CB8AC3E}">
        <p14:creationId xmlns:p14="http://schemas.microsoft.com/office/powerpoint/2010/main" val="219403213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FE5CA-B5C6-4364-9CF0-8CCBF512B58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27858474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FE5CA-B5C6-4364-9CF0-8CCBF512B58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3749450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5647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6E6A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25359"/>
            <a:ext cx="7886700" cy="580922"/>
          </a:xfrm>
        </p:spPr>
        <p:txBody>
          <a:bodyPr>
            <a:normAutofit/>
          </a:bodyPr>
          <a:lstStyle>
            <a:lvl1pPr>
              <a:defRPr sz="3600">
                <a:solidFill>
                  <a:srgbClr val="CC3300"/>
                </a:solidFill>
                <a:latin typeface="Segoe UI Semibold" panose="020B0702040204020203" pitchFamily="34" charset="0"/>
                <a:cs typeface="Segoe UI Semibold" panose="020B07020402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840706"/>
            <a:ext cx="7886700" cy="4351338"/>
          </a:xfrm>
        </p:spPr>
        <p:txBody>
          <a:bodyPr/>
          <a:lstStyle>
            <a:lvl1pPr marL="344488" indent="-344488">
              <a:lnSpc>
                <a:spcPct val="100000"/>
              </a:lnSpc>
              <a:spcBef>
                <a:spcPts val="300"/>
              </a:spcBef>
              <a:spcAft>
                <a:spcPts val="600"/>
              </a:spcAft>
              <a:buSzPct val="90000"/>
              <a:buFont typeface="Wingdings" panose="05000000000000000000" pitchFamily="2" charset="2"/>
              <a:buChar char=""/>
              <a:defRPr sz="2800"/>
            </a:lvl1pPr>
            <a:lvl2pPr marL="569913" indent="-227013">
              <a:lnSpc>
                <a:spcPct val="100000"/>
              </a:lnSpc>
              <a:spcBef>
                <a:spcPts val="300"/>
              </a:spcBef>
              <a:spcAft>
                <a:spcPts val="600"/>
              </a:spcAft>
              <a:buFont typeface="Wingdings 2" panose="05020102010507070707" pitchFamily="18" charset="2"/>
              <a:buChar char=""/>
              <a:defRPr sz="2400"/>
            </a:lvl2pPr>
            <a:lvl3pPr>
              <a:lnSpc>
                <a:spcPct val="100000"/>
              </a:lnSpc>
              <a:spcBef>
                <a:spcPts val="300"/>
              </a:spcBef>
              <a:spcAft>
                <a:spcPts val="600"/>
              </a:spcAft>
              <a:defRPr sz="1800"/>
            </a:lvl3pPr>
            <a:lvl4pPr>
              <a:lnSpc>
                <a:spcPct val="100000"/>
              </a:lnSpc>
              <a:spcBef>
                <a:spcPts val="300"/>
              </a:spcBef>
              <a:spcAft>
                <a:spcPts val="600"/>
              </a:spcAft>
              <a:defRPr/>
            </a:lvl4pPr>
            <a:lvl5pPr>
              <a:lnSpc>
                <a:spcPct val="100000"/>
              </a:lnSpc>
              <a:spcBef>
                <a:spcPts val="3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DAFE5CA-B5C6-4364-9CF0-8CCBF512B58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00">
                <a:solidFill>
                  <a:srgbClr val="CC3300"/>
                </a:solidFill>
              </a:defRPr>
            </a:lvl1pPr>
          </a:lstStyle>
          <a:p>
            <a:fld id="{1531EDF2-C5BD-4268-A26A-B2B59CA48816}" type="slidenum">
              <a:rPr lang="en-US" smtClean="0"/>
              <a:pPr/>
              <a:t>‹#›</a:t>
            </a:fld>
            <a:endParaRPr lang="en-US" dirty="0"/>
          </a:p>
        </p:txBody>
      </p:sp>
    </p:spTree>
    <p:extLst>
      <p:ext uri="{BB962C8B-B14F-4D97-AF65-F5344CB8AC3E}">
        <p14:creationId xmlns:p14="http://schemas.microsoft.com/office/powerpoint/2010/main" val="117638930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FE5CA-B5C6-4364-9CF0-8CCBF512B58C}"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10187683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FE5CA-B5C6-4364-9CF0-8CCBF512B58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30303878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FE5CA-B5C6-4364-9CF0-8CCBF512B58C}"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105792719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FE5CA-B5C6-4364-9CF0-8CCBF512B58C}"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202369356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E5CA-B5C6-4364-9CF0-8CCBF512B58C}"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27920778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FE5CA-B5C6-4364-9CF0-8CCBF512B58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3592063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FE5CA-B5C6-4364-9CF0-8CCBF512B58C}"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EDF2-C5BD-4268-A26A-B2B59CA48816}" type="slidenum">
              <a:rPr lang="en-US" smtClean="0"/>
              <a:t>‹#›</a:t>
            </a:fld>
            <a:endParaRPr lang="en-US"/>
          </a:p>
        </p:txBody>
      </p:sp>
    </p:spTree>
    <p:extLst>
      <p:ext uri="{BB962C8B-B14F-4D97-AF65-F5344CB8AC3E}">
        <p14:creationId xmlns:p14="http://schemas.microsoft.com/office/powerpoint/2010/main" val="38369557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AFE5CA-B5C6-4364-9CF0-8CCBF512B58C}" type="datetimeFigureOut">
              <a:rPr lang="en-US" smtClean="0"/>
              <a:t>6/30/2017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31EDF2-C5BD-4268-A26A-B2B59CA48816}" type="slidenum">
              <a:rPr lang="en-US" smtClean="0"/>
              <a:t>‹#›</a:t>
            </a:fld>
            <a:endParaRPr lang="en-US"/>
          </a:p>
        </p:txBody>
      </p:sp>
    </p:spTree>
    <p:extLst>
      <p:ext uri="{BB962C8B-B14F-4D97-AF65-F5344CB8AC3E}">
        <p14:creationId xmlns:p14="http://schemas.microsoft.com/office/powerpoint/2010/main" val="2669593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600" b="0" i="0" u="none"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roberthalf.com/technology/blog/the-help-desk-evolution-3-trends-affecting-it-support" TargetMode="External"/><Relationship Id="rId7" Type="http://schemas.openxmlformats.org/officeDocument/2006/relationships/hyperlink" Target="http://www.linkedin.com/in/conniegiordano/e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connie@inktopia.net" TargetMode="External"/><Relationship Id="rId5" Type="http://schemas.openxmlformats.org/officeDocument/2006/relationships/hyperlink" Target="http://techwhirl.com/users-advocate-is-our-technical-content-ux-yes/" TargetMode="External"/><Relationship Id="rId4" Type="http://schemas.openxmlformats.org/officeDocument/2006/relationships/hyperlink" Target="http://www.avitage.com/content-creation-isnt-everyones-job/"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hyperlink" Target="mailto:connie@inktopia.net"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braintraffic.com/2011/03/brain_traffic_lands_qu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5334000" cy="1884761"/>
          </a:xfrm>
        </p:spPr>
        <p:txBody>
          <a:bodyPr>
            <a:normAutofit/>
          </a:bodyPr>
          <a:lstStyle/>
          <a:p>
            <a:r>
              <a:rPr lang="en-US" dirty="0"/>
              <a:t>Get ready for Swivel-Seat Communications:</a:t>
            </a:r>
          </a:p>
        </p:txBody>
      </p:sp>
      <p:sp>
        <p:nvSpPr>
          <p:cNvPr id="3" name="Subtitle 2"/>
          <p:cNvSpPr>
            <a:spLocks noGrp="1"/>
          </p:cNvSpPr>
          <p:nvPr>
            <p:ph type="subTitle" idx="1"/>
          </p:nvPr>
        </p:nvSpPr>
        <p:spPr>
          <a:xfrm>
            <a:off x="914400" y="4664142"/>
            <a:ext cx="2902400" cy="1655762"/>
          </a:xfrm>
        </p:spPr>
        <p:txBody>
          <a:bodyPr>
            <a:normAutofit/>
          </a:bodyPr>
          <a:lstStyle/>
          <a:p>
            <a:r>
              <a:rPr lang="en-US" i="1" dirty="0" smtClean="0"/>
              <a:t>Connie Giordano</a:t>
            </a:r>
          </a:p>
          <a:p>
            <a:r>
              <a:rPr lang="en-US" i="1" dirty="0" smtClean="0"/>
              <a:t>Executive Editor</a:t>
            </a:r>
          </a:p>
          <a:p>
            <a:r>
              <a:rPr lang="en-US" i="1" dirty="0" smtClean="0"/>
              <a:t>TechWhirl / INKtopia</a:t>
            </a:r>
            <a:endParaRPr lang="en-US" i="1" dirty="0"/>
          </a:p>
        </p:txBody>
      </p:sp>
      <p:sp>
        <p:nvSpPr>
          <p:cNvPr id="6" name="Rectangle 5"/>
          <p:cNvSpPr/>
          <p:nvPr/>
        </p:nvSpPr>
        <p:spPr>
          <a:xfrm>
            <a:off x="945396" y="2293307"/>
            <a:ext cx="3855204" cy="2246769"/>
          </a:xfrm>
          <a:prstGeom prst="rect">
            <a:avLst/>
          </a:prstGeom>
        </p:spPr>
        <p:txBody>
          <a:bodyPr wrap="square">
            <a:spAutoFit/>
          </a:bodyPr>
          <a:lstStyle/>
          <a:p>
            <a:r>
              <a:rPr lang="en-US" sz="2800" dirty="0" smtClean="0">
                <a:latin typeface="Segoe UI Light" panose="020B0502040204020203" pitchFamily="34" charset="0"/>
                <a:cs typeface="Segoe UI Light" panose="020B0502040204020203" pitchFamily="34" charset="0"/>
              </a:rPr>
              <a:t>Tips </a:t>
            </a:r>
            <a:r>
              <a:rPr lang="en-US" sz="2800" dirty="0">
                <a:latin typeface="Segoe UI Light" panose="020B0502040204020203" pitchFamily="34" charset="0"/>
                <a:cs typeface="Segoe UI Light" panose="020B0502040204020203" pitchFamily="34" charset="0"/>
              </a:rPr>
              <a:t>and Advice on Integrated Content Development in the </a:t>
            </a:r>
            <a:r>
              <a:rPr lang="en-US" sz="2800" dirty="0" smtClean="0">
                <a:latin typeface="Segoe UI Light" panose="020B0502040204020203" pitchFamily="34" charset="0"/>
                <a:cs typeface="Segoe UI Light" panose="020B0502040204020203" pitchFamily="34" charset="0"/>
              </a:rPr>
              <a:t>Age </a:t>
            </a:r>
            <a:r>
              <a:rPr lang="en-US" sz="2800" dirty="0">
                <a:latin typeface="Segoe UI Light" panose="020B0502040204020203" pitchFamily="34" charset="0"/>
                <a:cs typeface="Segoe UI Light" panose="020B0502040204020203" pitchFamily="34" charset="0"/>
              </a:rPr>
              <a:t>of </a:t>
            </a:r>
            <a:r>
              <a:rPr lang="en-US" sz="2800" dirty="0" smtClean="0">
                <a:latin typeface="Segoe UI Light" panose="020B0502040204020203" pitchFamily="34" charset="0"/>
                <a:cs typeface="Segoe UI Light" panose="020B0502040204020203" pitchFamily="34" charset="0"/>
              </a:rPr>
              <a:t>Mobile</a:t>
            </a:r>
            <a:r>
              <a:rPr lang="en-US" sz="2800" dirty="0">
                <a:latin typeface="Segoe UI Light" panose="020B0502040204020203" pitchFamily="34" charset="0"/>
                <a:cs typeface="Segoe UI Light" panose="020B0502040204020203" pitchFamily="34" charset="0"/>
              </a:rPr>
              <a:t>, </a:t>
            </a:r>
            <a:r>
              <a:rPr lang="en-US" sz="2800" dirty="0" smtClean="0">
                <a:latin typeface="Segoe UI Light" panose="020B0502040204020203" pitchFamily="34" charset="0"/>
                <a:cs typeface="Segoe UI Light" panose="020B0502040204020203" pitchFamily="34" charset="0"/>
              </a:rPr>
              <a:t>Lean </a:t>
            </a:r>
            <a:r>
              <a:rPr lang="en-US" sz="2800" dirty="0">
                <a:latin typeface="Segoe UI Light" panose="020B0502040204020203" pitchFamily="34" charset="0"/>
                <a:cs typeface="Segoe UI Light" panose="020B0502040204020203" pitchFamily="34" charset="0"/>
              </a:rPr>
              <a:t>and CXM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26038"/>
            <a:ext cx="4209287" cy="6341676"/>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5359"/>
            <a:ext cx="7886700" cy="580922"/>
          </a:xfrm>
        </p:spPr>
        <p:txBody>
          <a:bodyPr>
            <a:noAutofit/>
          </a:bodyPr>
          <a:lstStyle/>
          <a:p>
            <a:r>
              <a:rPr lang="en-US" sz="3200" dirty="0" smtClean="0"/>
              <a:t>Tip #1: Inventory, Audit, &amp; Introduce</a:t>
            </a:r>
            <a:endParaRPr lang="en-US" sz="2800" dirty="0"/>
          </a:p>
        </p:txBody>
      </p:sp>
      <p:sp>
        <p:nvSpPr>
          <p:cNvPr id="3" name="Content Placeholder 2"/>
          <p:cNvSpPr>
            <a:spLocks noGrp="1"/>
          </p:cNvSpPr>
          <p:nvPr>
            <p:ph idx="1"/>
          </p:nvPr>
        </p:nvSpPr>
        <p:spPr>
          <a:xfrm>
            <a:off x="4419600" y="1617758"/>
            <a:ext cx="4572000" cy="4351338"/>
          </a:xfrm>
        </p:spPr>
        <p:txBody>
          <a:bodyPr>
            <a:normAutofit/>
          </a:bodyPr>
          <a:lstStyle/>
          <a:p>
            <a:r>
              <a:rPr lang="en-US" sz="2800" dirty="0" smtClean="0"/>
              <a:t>Boldly go into those repositories and see what’s there. </a:t>
            </a:r>
          </a:p>
          <a:p>
            <a:r>
              <a:rPr lang="en-US" dirty="0" smtClean="0"/>
              <a:t>Find out what leadership’s priorities are, and inventory the content to understand what you have, and what condition it’s in.</a:t>
            </a:r>
          </a:p>
        </p:txBody>
      </p:sp>
      <p:sp>
        <p:nvSpPr>
          <p:cNvPr id="5"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 y="1676400"/>
            <a:ext cx="4419600" cy="2944558"/>
          </a:xfrm>
          <a:prstGeom prst="rect">
            <a:avLst/>
          </a:prstGeom>
        </p:spPr>
      </p:pic>
      <p:sp>
        <p:nvSpPr>
          <p:cNvPr id="6" name="Rectangle 5"/>
          <p:cNvSpPr/>
          <p:nvPr/>
        </p:nvSpPr>
        <p:spPr>
          <a:xfrm>
            <a:off x="609600" y="5276598"/>
            <a:ext cx="8153400" cy="954107"/>
          </a:xfrm>
          <a:prstGeom prst="rect">
            <a:avLst/>
          </a:prstGeom>
        </p:spPr>
        <p:txBody>
          <a:bodyPr wrap="square">
            <a:spAutoFit/>
          </a:bodyPr>
          <a:lstStyle/>
          <a:p>
            <a:pPr marL="344488" indent="-344488" defTabSz="685800">
              <a:spcBef>
                <a:spcPts val="300"/>
              </a:spcBef>
              <a:spcAft>
                <a:spcPts val="600"/>
              </a:spcAft>
              <a:buSzPct val="90000"/>
              <a:buFont typeface="Wingdings" panose="05000000000000000000" pitchFamily="2" charset="2"/>
              <a:buChar char=""/>
            </a:pPr>
            <a:r>
              <a:rPr lang="en-US" sz="2800" dirty="0"/>
              <a:t>Start networking with others who create content for the firm.</a:t>
            </a:r>
          </a:p>
        </p:txBody>
      </p:sp>
    </p:spTree>
    <p:extLst>
      <p:ext uri="{BB962C8B-B14F-4D97-AF65-F5344CB8AC3E}">
        <p14:creationId xmlns:p14="http://schemas.microsoft.com/office/powerpoint/2010/main" val="31197861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 #2: If You Lack the Budget, Go Low-Tech</a:t>
            </a:r>
            <a:endParaRPr lang="en-US" dirty="0"/>
          </a:p>
        </p:txBody>
      </p:sp>
      <p:sp>
        <p:nvSpPr>
          <p:cNvPr id="5" name="Text Placeholder 2"/>
          <p:cNvSpPr>
            <a:spLocks noGrp="1"/>
          </p:cNvSpPr>
          <p:nvPr>
            <p:ph idx="1"/>
          </p:nvPr>
        </p:nvSpPr>
        <p:spPr>
          <a:xfrm>
            <a:off x="628650" y="1840706"/>
            <a:ext cx="4324350" cy="4351338"/>
          </a:xfrm>
        </p:spPr>
        <p:txBody>
          <a:bodyPr>
            <a:normAutofit lnSpcReduction="10000"/>
          </a:bodyPr>
          <a:lstStyle/>
          <a:p>
            <a:r>
              <a:rPr lang="en-US" dirty="0" smtClean="0"/>
              <a:t>When you can’t get the latest and greatest, make do with manual or nearly manual processes.</a:t>
            </a:r>
          </a:p>
          <a:p>
            <a:r>
              <a:rPr lang="en-US" dirty="0" smtClean="0"/>
              <a:t>Understand the processes-as they are now. </a:t>
            </a:r>
          </a:p>
          <a:p>
            <a:r>
              <a:rPr lang="en-US" dirty="0" smtClean="0"/>
              <a:t>Make the tools you have do what you want them to do.</a:t>
            </a:r>
            <a:endParaRPr lang="en-US" dirty="0"/>
          </a:p>
        </p:txBody>
      </p:sp>
      <p:sp>
        <p:nvSpPr>
          <p:cNvPr id="6"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120" y="1106281"/>
            <a:ext cx="3840480" cy="5120640"/>
          </a:xfrm>
          <a:prstGeom prst="rect">
            <a:avLst/>
          </a:prstGeom>
        </p:spPr>
      </p:pic>
    </p:spTree>
    <p:extLst>
      <p:ext uri="{BB962C8B-B14F-4D97-AF65-F5344CB8AC3E}">
        <p14:creationId xmlns:p14="http://schemas.microsoft.com/office/powerpoint/2010/main" val="24929417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Tip #3: Get Proactive</a:t>
            </a:r>
          </a:p>
        </p:txBody>
      </p:sp>
      <p:sp>
        <p:nvSpPr>
          <p:cNvPr id="3" name="Text Placeholder 2"/>
          <p:cNvSpPr>
            <a:spLocks noGrp="1"/>
          </p:cNvSpPr>
          <p:nvPr>
            <p:ph idx="1"/>
          </p:nvPr>
        </p:nvSpPr>
        <p:spPr/>
        <p:txBody>
          <a:bodyPr>
            <a:normAutofit/>
          </a:bodyPr>
          <a:lstStyle/>
          <a:p>
            <a:r>
              <a:rPr lang="en-US" dirty="0" smtClean="0"/>
              <a:t>Don’t wait to be asked</a:t>
            </a:r>
          </a:p>
          <a:p>
            <a:r>
              <a:rPr lang="en-US" dirty="0" smtClean="0"/>
              <a:t>Don’t get offended by “Make it pretty.” Make it pretty and useful.</a:t>
            </a:r>
          </a:p>
          <a:p>
            <a:r>
              <a:rPr lang="en-US" dirty="0" smtClean="0"/>
              <a:t>See something that’s broken? Offer to fix it.</a:t>
            </a:r>
          </a:p>
          <a:p>
            <a:r>
              <a:rPr lang="en-US" dirty="0" smtClean="0"/>
              <a:t>See something that’s useful? Offer to share it.</a:t>
            </a:r>
          </a:p>
          <a:p>
            <a:r>
              <a:rPr lang="en-US" dirty="0" smtClean="0"/>
              <a:t>Meet your colleagues, virtually or in person, and learn what makes them tick</a:t>
            </a:r>
            <a:endParaRPr lang="en-US" dirty="0"/>
          </a:p>
        </p:txBody>
      </p:sp>
      <p:sp>
        <p:nvSpPr>
          <p:cNvPr id="10"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8400" y="520279"/>
            <a:ext cx="2438400" cy="1627632"/>
          </a:xfrm>
          <a:prstGeom prst="rect">
            <a:avLst/>
          </a:prstGeom>
        </p:spPr>
      </p:pic>
    </p:spTree>
    <p:extLst>
      <p:ext uri="{BB962C8B-B14F-4D97-AF65-F5344CB8AC3E}">
        <p14:creationId xmlns:p14="http://schemas.microsoft.com/office/powerpoint/2010/main" val="33307006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5359"/>
            <a:ext cx="7886700" cy="580922"/>
          </a:xfrm>
        </p:spPr>
        <p:txBody>
          <a:bodyPr>
            <a:noAutofit/>
          </a:bodyPr>
          <a:lstStyle/>
          <a:p>
            <a:r>
              <a:rPr lang="en-US" dirty="0" smtClean="0"/>
              <a:t>Tip #4: Go for Practical &amp; Iterative Planning</a:t>
            </a:r>
            <a:endParaRPr lang="en-US" dirty="0"/>
          </a:p>
        </p:txBody>
      </p:sp>
      <p:sp>
        <p:nvSpPr>
          <p:cNvPr id="3" name="Content Placeholder 2"/>
          <p:cNvSpPr>
            <a:spLocks noGrp="1"/>
          </p:cNvSpPr>
          <p:nvPr>
            <p:ph idx="1"/>
          </p:nvPr>
        </p:nvSpPr>
        <p:spPr>
          <a:xfrm>
            <a:off x="400050" y="1722763"/>
            <a:ext cx="4476750" cy="4351338"/>
          </a:xfrm>
        </p:spPr>
        <p:txBody>
          <a:bodyPr>
            <a:normAutofit fontScale="77500" lnSpcReduction="20000"/>
          </a:bodyPr>
          <a:lstStyle/>
          <a:p>
            <a:r>
              <a:rPr lang="en-US" dirty="0" smtClean="0"/>
              <a:t>Create a strategy for a project, before going enterprise wide.</a:t>
            </a:r>
          </a:p>
          <a:p>
            <a:r>
              <a:rPr lang="en-US" dirty="0" smtClean="0"/>
              <a:t>Build processes within your team before attempting cross-functional efforts.</a:t>
            </a:r>
          </a:p>
          <a:p>
            <a:r>
              <a:rPr lang="en-US" dirty="0" smtClean="0"/>
              <a:t>Plan a major project in phases, and manage each phase as its own effort.</a:t>
            </a:r>
          </a:p>
          <a:p>
            <a:r>
              <a:rPr lang="en-US" dirty="0" smtClean="0"/>
              <a:t>Document the good and the bad, and use it to get better.</a:t>
            </a:r>
          </a:p>
          <a:p>
            <a:r>
              <a:rPr lang="en-US" dirty="0" smtClean="0"/>
              <a:t>Ask around for information on how other teams in the firm have done it.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321" y="1101201"/>
            <a:ext cx="3918857" cy="5486400"/>
          </a:xfrm>
          <a:prstGeom prst="rect">
            <a:avLst/>
          </a:prstGeom>
        </p:spPr>
      </p:pic>
    </p:spTree>
    <p:extLst>
      <p:ext uri="{BB962C8B-B14F-4D97-AF65-F5344CB8AC3E}">
        <p14:creationId xmlns:p14="http://schemas.microsoft.com/office/powerpoint/2010/main" val="42142053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Tip #5: Keep Learning … everything</a:t>
            </a:r>
            <a:endParaRPr lang="en-US" sz="3600" dirty="0"/>
          </a:p>
        </p:txBody>
      </p:sp>
      <p:sp>
        <p:nvSpPr>
          <p:cNvPr id="3" name="Content Placeholder 2"/>
          <p:cNvSpPr>
            <a:spLocks noGrp="1"/>
          </p:cNvSpPr>
          <p:nvPr>
            <p:ph idx="1"/>
          </p:nvPr>
        </p:nvSpPr>
        <p:spPr>
          <a:xfrm>
            <a:off x="381000" y="4723691"/>
            <a:ext cx="8382000" cy="2078879"/>
          </a:xfrm>
        </p:spPr>
        <p:txBody>
          <a:bodyPr>
            <a:noAutofit/>
          </a:bodyPr>
          <a:lstStyle/>
          <a:p>
            <a:pPr lvl="1"/>
            <a:r>
              <a:rPr lang="en-US" dirty="0" smtClean="0"/>
              <a:t>Webinars, tutorials, white papers abound. </a:t>
            </a:r>
          </a:p>
          <a:p>
            <a:pPr lvl="1"/>
            <a:r>
              <a:rPr lang="en-US" dirty="0" smtClean="0"/>
              <a:t>Sign up for certificate programs</a:t>
            </a:r>
          </a:p>
          <a:p>
            <a:pPr lvl="1"/>
            <a:r>
              <a:rPr lang="en-US" dirty="0" smtClean="0"/>
              <a:t>Consider a post-graduate degree</a:t>
            </a:r>
          </a:p>
          <a:p>
            <a:pPr lvl="1"/>
            <a:r>
              <a:rPr lang="en-US" dirty="0" smtClean="0"/>
              <a:t>Join some forums where you’re not an expert.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847" y="1512906"/>
            <a:ext cx="4206240" cy="2804160"/>
          </a:xfrm>
          <a:prstGeom prst="rect">
            <a:avLst/>
          </a:prstGeom>
        </p:spPr>
      </p:pic>
      <p:sp>
        <p:nvSpPr>
          <p:cNvPr id="5" name="Content Placeholder 2"/>
          <p:cNvSpPr txBox="1">
            <a:spLocks/>
          </p:cNvSpPr>
          <p:nvPr/>
        </p:nvSpPr>
        <p:spPr>
          <a:xfrm>
            <a:off x="596752" y="1295400"/>
            <a:ext cx="4432448" cy="4648200"/>
          </a:xfrm>
          <a:prstGeom prst="rect">
            <a:avLst/>
          </a:prstGeom>
        </p:spPr>
        <p:txBody>
          <a:bodyPr vert="horz" lIns="91440" tIns="45720" rIns="91440" bIns="45720" rtlCol="0">
            <a:noAutofit/>
          </a:bodyPr>
          <a:lstStyle>
            <a:lvl1pPr marL="344488" indent="-344488" algn="l" defTabSz="685800" rtl="0" eaLnBrk="1" latinLnBrk="0" hangingPunct="1">
              <a:lnSpc>
                <a:spcPct val="100000"/>
              </a:lnSpc>
              <a:spcBef>
                <a:spcPts val="300"/>
              </a:spcBef>
              <a:spcAft>
                <a:spcPts val="600"/>
              </a:spcAft>
              <a:buSzPct val="90000"/>
              <a:buFont typeface="Wingdings" panose="05000000000000000000" pitchFamily="2" charset="2"/>
              <a:buChar char=""/>
              <a:defRPr sz="2800" kern="1200">
                <a:solidFill>
                  <a:schemeClr val="tx1"/>
                </a:solidFill>
                <a:latin typeface="+mn-lt"/>
                <a:ea typeface="+mn-ea"/>
                <a:cs typeface="+mn-cs"/>
              </a:defRPr>
            </a:lvl1pPr>
            <a:lvl2pPr marL="569913" indent="-227013" algn="l" defTabSz="685800" rtl="0" eaLnBrk="1" latinLnBrk="0" hangingPunct="1">
              <a:lnSpc>
                <a:spcPct val="100000"/>
              </a:lnSpc>
              <a:spcBef>
                <a:spcPts val="300"/>
              </a:spcBef>
              <a:spcAft>
                <a:spcPts val="600"/>
              </a:spcAft>
              <a:buFont typeface="Wingdings 2" panose="05020102010507070707" pitchFamily="18" charset="2"/>
              <a:buChar char=""/>
              <a:defRPr sz="2400" b="0" i="0" u="none" kern="1200">
                <a:solidFill>
                  <a:schemeClr val="tx1"/>
                </a:solidFill>
                <a:latin typeface="+mn-lt"/>
                <a:ea typeface="+mn-ea"/>
                <a:cs typeface="+mn-cs"/>
              </a:defRPr>
            </a:lvl2pPr>
            <a:lvl3pPr marL="857250" indent="-171450" algn="l" defTabSz="685800" rtl="0" eaLnBrk="1" latinLnBrk="0" hangingPunct="1">
              <a:lnSpc>
                <a:spcPct val="100000"/>
              </a:lnSpc>
              <a:spcBef>
                <a:spcPts val="300"/>
              </a:spcBef>
              <a:spcAft>
                <a:spcPts val="600"/>
              </a:spcAft>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300"/>
              </a:spcBef>
              <a:spcAft>
                <a:spcPts val="60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00"/>
              </a:spcBef>
              <a:spcAft>
                <a:spcPts val="60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smtClean="0"/>
              <a:t>What other functions and roles should you understand in order to produce better, more consistent content?</a:t>
            </a:r>
          </a:p>
          <a:p>
            <a:r>
              <a:rPr lang="en-US" sz="2600" dirty="0" smtClean="0"/>
              <a:t>What interests you?</a:t>
            </a:r>
          </a:p>
          <a:p>
            <a:r>
              <a:rPr lang="en-US" sz="2600" dirty="0" smtClean="0"/>
              <a:t>Now see what’s out there to help you learn everything:</a:t>
            </a:r>
          </a:p>
        </p:txBody>
      </p:sp>
    </p:spTree>
    <p:extLst>
      <p:ext uri="{BB962C8B-B14F-4D97-AF65-F5344CB8AC3E}">
        <p14:creationId xmlns:p14="http://schemas.microsoft.com/office/powerpoint/2010/main" val="819724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Questions? Tips of Your Own?</a:t>
            </a:r>
            <a:endParaRPr lang="en-US" dirty="0"/>
          </a:p>
        </p:txBody>
      </p:sp>
      <p:sp>
        <p:nvSpPr>
          <p:cNvPr id="3" name="Text Placeholder 2"/>
          <p:cNvSpPr>
            <a:spLocks noGrp="1"/>
          </p:cNvSpPr>
          <p:nvPr>
            <p:ph idx="1"/>
          </p:nvPr>
        </p:nvSpPr>
        <p:spPr/>
        <p:txBody>
          <a:bodyPr>
            <a:noAutofit/>
          </a:bodyPr>
          <a:lstStyle/>
          <a:p>
            <a:endParaRPr lang="en-US" sz="1800" dirty="0" smtClean="0"/>
          </a:p>
        </p:txBody>
      </p:sp>
      <p:sp>
        <p:nvSpPr>
          <p:cNvPr id="8"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81112153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Recap</a:t>
            </a:r>
            <a:endParaRPr lang="en-US" dirty="0"/>
          </a:p>
        </p:txBody>
      </p:sp>
      <p:sp>
        <p:nvSpPr>
          <p:cNvPr id="3" name="Content Placeholder 2"/>
          <p:cNvSpPr>
            <a:spLocks noGrp="1"/>
          </p:cNvSpPr>
          <p:nvPr>
            <p:ph idx="1"/>
          </p:nvPr>
        </p:nvSpPr>
        <p:spPr>
          <a:xfrm>
            <a:off x="628650" y="1447800"/>
            <a:ext cx="7886700" cy="4744244"/>
          </a:xfrm>
        </p:spPr>
        <p:txBody>
          <a:bodyPr>
            <a:normAutofit fontScale="85000" lnSpcReduction="10000"/>
          </a:bodyPr>
          <a:lstStyle/>
          <a:p>
            <a:r>
              <a:rPr lang="en-US" dirty="0" smtClean="0"/>
              <a:t>Communication functions are converging, and practitioners need to master tech writing, change management, support, marketing, corporate communications and more.</a:t>
            </a:r>
          </a:p>
          <a:p>
            <a:r>
              <a:rPr lang="en-US" dirty="0" smtClean="0"/>
              <a:t>Future success depends on swiveling between roles and tasks with ease and effectiveness, even when you lack budget, resources, or particular expertise.</a:t>
            </a:r>
          </a:p>
          <a:p>
            <a:r>
              <a:rPr lang="en-US" dirty="0" smtClean="0"/>
              <a:t>Tips</a:t>
            </a:r>
          </a:p>
          <a:p>
            <a:pPr marL="800100" lvl="1" indent="-457200">
              <a:buFont typeface="+mj-lt"/>
              <a:buAutoNum type="arabicPeriod"/>
            </a:pPr>
            <a:r>
              <a:rPr lang="en-US" dirty="0" smtClean="0"/>
              <a:t>Inventory, audit and introduce</a:t>
            </a:r>
          </a:p>
          <a:p>
            <a:pPr marL="800100" lvl="1" indent="-457200">
              <a:buFont typeface="+mj-lt"/>
              <a:buAutoNum type="arabicPeriod"/>
            </a:pPr>
            <a:r>
              <a:rPr lang="en-US" dirty="0" smtClean="0"/>
              <a:t>If you lack the budget, go low-tech</a:t>
            </a:r>
          </a:p>
          <a:p>
            <a:pPr marL="800100" lvl="1" indent="-457200">
              <a:buFont typeface="+mj-lt"/>
              <a:buAutoNum type="arabicPeriod"/>
            </a:pPr>
            <a:r>
              <a:rPr lang="en-US" dirty="0" smtClean="0"/>
              <a:t>Get pro-active</a:t>
            </a:r>
          </a:p>
          <a:p>
            <a:pPr marL="800100" lvl="1" indent="-457200">
              <a:buFont typeface="+mj-lt"/>
              <a:buAutoNum type="arabicPeriod"/>
            </a:pPr>
            <a:r>
              <a:rPr lang="en-US" dirty="0" smtClean="0"/>
              <a:t>Go practical and iterative with your planning</a:t>
            </a:r>
          </a:p>
          <a:p>
            <a:pPr marL="800100" lvl="1" indent="-457200">
              <a:buFont typeface="+mj-lt"/>
              <a:buAutoNum type="arabicPeriod"/>
            </a:pPr>
            <a:r>
              <a:rPr lang="en-US" dirty="0" smtClean="0"/>
              <a:t>Keep learning … everything</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55816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Resources</a:t>
            </a:r>
            <a:endParaRPr lang="en-US" dirty="0"/>
          </a:p>
        </p:txBody>
      </p:sp>
      <p:sp>
        <p:nvSpPr>
          <p:cNvPr id="3" name="Content Placeholder 2"/>
          <p:cNvSpPr>
            <a:spLocks noGrp="1"/>
          </p:cNvSpPr>
          <p:nvPr>
            <p:ph idx="1"/>
          </p:nvPr>
        </p:nvSpPr>
        <p:spPr>
          <a:xfrm>
            <a:off x="644471" y="1324928"/>
            <a:ext cx="8423329" cy="4085272"/>
          </a:xfrm>
        </p:spPr>
        <p:txBody>
          <a:bodyPr numCol="2">
            <a:normAutofit fontScale="92500" lnSpcReduction="20000"/>
          </a:bodyPr>
          <a:lstStyle/>
          <a:p>
            <a:r>
              <a:rPr lang="en-US" sz="2400" dirty="0" err="1" smtClean="0"/>
              <a:t>TechWhirl</a:t>
            </a:r>
            <a:r>
              <a:rPr lang="en-US" sz="2400" dirty="0" smtClean="0"/>
              <a:t> </a:t>
            </a:r>
          </a:p>
          <a:p>
            <a:pPr lvl="1"/>
            <a:r>
              <a:rPr lang="en-US" sz="2000" dirty="0" smtClean="0"/>
              <a:t>The discussion list</a:t>
            </a:r>
          </a:p>
          <a:p>
            <a:pPr lvl="1"/>
            <a:r>
              <a:rPr lang="en-US" sz="2000" dirty="0" smtClean="0"/>
              <a:t>The website</a:t>
            </a:r>
          </a:p>
          <a:p>
            <a:pPr lvl="1"/>
            <a:r>
              <a:rPr lang="en-US" sz="2000" dirty="0" smtClean="0"/>
              <a:t>The template library</a:t>
            </a:r>
          </a:p>
          <a:p>
            <a:r>
              <a:rPr lang="en-US" sz="2400" dirty="0" smtClean="0"/>
              <a:t>Tools worth checking out:</a:t>
            </a:r>
          </a:p>
          <a:p>
            <a:pPr lvl="1"/>
            <a:r>
              <a:rPr lang="en-US" sz="2000" dirty="0" smtClean="0"/>
              <a:t>Trello</a:t>
            </a:r>
          </a:p>
          <a:p>
            <a:pPr lvl="1"/>
            <a:r>
              <a:rPr lang="en-US" sz="2000" dirty="0" err="1" smtClean="0"/>
              <a:t>Teamworks</a:t>
            </a:r>
            <a:r>
              <a:rPr lang="en-US" sz="2000" dirty="0" smtClean="0"/>
              <a:t> PM</a:t>
            </a:r>
          </a:p>
          <a:p>
            <a:pPr lvl="1"/>
            <a:r>
              <a:rPr lang="en-US" sz="2000" dirty="0" smtClean="0"/>
              <a:t>Google Analytics</a:t>
            </a:r>
          </a:p>
          <a:p>
            <a:pPr lvl="1"/>
            <a:r>
              <a:rPr lang="en-US" sz="2000" dirty="0" smtClean="0"/>
              <a:t>Slack</a:t>
            </a:r>
          </a:p>
          <a:p>
            <a:pPr lvl="1"/>
            <a:endParaRPr lang="en-US" sz="2000" dirty="0"/>
          </a:p>
          <a:p>
            <a:pPr lvl="1"/>
            <a:endParaRPr lang="en-US" sz="2000" dirty="0" smtClean="0"/>
          </a:p>
          <a:p>
            <a:r>
              <a:rPr lang="en-US" sz="2400" dirty="0" smtClean="0"/>
              <a:t>Professional Associations</a:t>
            </a:r>
          </a:p>
          <a:p>
            <a:pPr lvl="1"/>
            <a:r>
              <a:rPr lang="en-US" sz="2000" dirty="0" smtClean="0"/>
              <a:t>STC</a:t>
            </a:r>
          </a:p>
          <a:p>
            <a:pPr lvl="1"/>
            <a:r>
              <a:rPr lang="en-US" sz="2000" dirty="0" smtClean="0"/>
              <a:t>IABC</a:t>
            </a:r>
          </a:p>
          <a:p>
            <a:pPr lvl="1"/>
            <a:r>
              <a:rPr lang="en-US" sz="2000" dirty="0" smtClean="0"/>
              <a:t>ASTD</a:t>
            </a:r>
          </a:p>
          <a:p>
            <a:pPr lvl="1"/>
            <a:r>
              <a:rPr lang="en-US" sz="2000" dirty="0" smtClean="0"/>
              <a:t>UXPA</a:t>
            </a:r>
          </a:p>
          <a:p>
            <a:r>
              <a:rPr lang="en-US" sz="2400" dirty="0" smtClean="0"/>
              <a:t>Articles:</a:t>
            </a:r>
          </a:p>
          <a:p>
            <a:pPr lvl="1"/>
            <a:r>
              <a:rPr lang="en-US" sz="2000" dirty="0">
                <a:hlinkClick r:id="rId3"/>
              </a:rPr>
              <a:t>The Help Desk Evolution: 3 Trends Affecting IT </a:t>
            </a:r>
            <a:r>
              <a:rPr lang="en-US" sz="2000" dirty="0" smtClean="0">
                <a:hlinkClick r:id="rId3"/>
              </a:rPr>
              <a:t>Support</a:t>
            </a:r>
            <a:endParaRPr lang="en-US" sz="2000" dirty="0" smtClean="0"/>
          </a:p>
          <a:p>
            <a:pPr lvl="1"/>
            <a:r>
              <a:rPr lang="en-US" sz="2000" dirty="0" smtClean="0">
                <a:hlinkClick r:id="rId4"/>
              </a:rPr>
              <a:t>Why Content Creation Isn’t Everyone’s Job</a:t>
            </a:r>
            <a:endParaRPr lang="en-US" sz="2000" dirty="0"/>
          </a:p>
          <a:p>
            <a:pPr lvl="1"/>
            <a:r>
              <a:rPr lang="en-US" sz="2000" b="1" dirty="0">
                <a:hlinkClick r:id="rId5"/>
              </a:rPr>
              <a:t>Users’ Advocate: Is our Technical Content UX? Yes</a:t>
            </a:r>
            <a:r>
              <a:rPr lang="en-US" sz="2000" b="1" dirty="0" smtClean="0"/>
              <a:t>!</a:t>
            </a:r>
            <a:endParaRPr lang="en-US" sz="2000" b="1" dirty="0"/>
          </a:p>
        </p:txBody>
      </p:sp>
      <p:sp>
        <p:nvSpPr>
          <p:cNvPr id="4" name="TextBox 3"/>
          <p:cNvSpPr txBox="1"/>
          <p:nvPr/>
        </p:nvSpPr>
        <p:spPr>
          <a:xfrm>
            <a:off x="762001" y="5152072"/>
            <a:ext cx="4615200" cy="1477328"/>
          </a:xfrm>
          <a:prstGeom prst="rect">
            <a:avLst/>
          </a:prstGeom>
          <a:noFill/>
        </p:spPr>
        <p:txBody>
          <a:bodyPr wrap="square" rtlCol="0">
            <a:spAutoFit/>
          </a:bodyPr>
          <a:lstStyle/>
          <a:p>
            <a:r>
              <a:rPr lang="en-US" dirty="0" smtClean="0"/>
              <a:t>Connie Giordano</a:t>
            </a:r>
          </a:p>
          <a:p>
            <a:r>
              <a:rPr lang="en-US" dirty="0" smtClean="0">
                <a:hlinkClick r:id="rId6"/>
              </a:rPr>
              <a:t>connie@inktopia.net</a:t>
            </a:r>
            <a:endParaRPr lang="en-US" dirty="0" smtClean="0"/>
          </a:p>
          <a:p>
            <a:r>
              <a:rPr lang="en-US" dirty="0" smtClean="0"/>
              <a:t>@</a:t>
            </a:r>
            <a:r>
              <a:rPr lang="en-US" dirty="0" err="1" smtClean="0"/>
              <a:t>cpgiordano</a:t>
            </a:r>
            <a:endParaRPr lang="en-US" dirty="0" smtClean="0"/>
          </a:p>
          <a:p>
            <a:r>
              <a:rPr lang="en-US" dirty="0"/>
              <a:t> </a:t>
            </a:r>
            <a:r>
              <a:rPr lang="en-US" dirty="0" smtClean="0">
                <a:hlinkClick r:id="rId7"/>
              </a:rPr>
              <a:t>www.linkedin.com/in/conniegiordano/en</a:t>
            </a:r>
            <a:endParaRPr lang="en-US" dirty="0" smtClean="0"/>
          </a:p>
          <a:p>
            <a:r>
              <a:rPr lang="en-US" dirty="0" smtClean="0"/>
              <a:t>@</a:t>
            </a:r>
            <a:r>
              <a:rPr lang="en-US" dirty="0" err="1" smtClean="0"/>
              <a:t>techwritertoday</a:t>
            </a:r>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9016" y="5532120"/>
            <a:ext cx="2436334" cy="1097280"/>
          </a:xfrm>
          <a:prstGeom prst="rect">
            <a:avLst/>
          </a:prstGeom>
        </p:spPr>
      </p:pic>
    </p:spTree>
    <p:extLst>
      <p:ext uri="{BB962C8B-B14F-4D97-AF65-F5344CB8AC3E}">
        <p14:creationId xmlns:p14="http://schemas.microsoft.com/office/powerpoint/2010/main" val="2741114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Connie Giordano</a:t>
            </a:r>
            <a:endParaRPr lang="en-US" dirty="0"/>
          </a:p>
        </p:txBody>
      </p:sp>
      <p:sp>
        <p:nvSpPr>
          <p:cNvPr id="3" name="Content Placeholder 2"/>
          <p:cNvSpPr>
            <a:spLocks noGrp="1"/>
          </p:cNvSpPr>
          <p:nvPr>
            <p:ph idx="1"/>
          </p:nvPr>
        </p:nvSpPr>
        <p:spPr>
          <a:xfrm>
            <a:off x="628650" y="1143000"/>
            <a:ext cx="4804143" cy="4878104"/>
          </a:xfrm>
        </p:spPr>
        <p:txBody>
          <a:bodyPr>
            <a:noAutofit/>
          </a:bodyPr>
          <a:lstStyle/>
          <a:p>
            <a:r>
              <a:rPr lang="en-US" sz="2000" dirty="0" smtClean="0"/>
              <a:t>One-half of INKtopia Limited, publishers of </a:t>
            </a:r>
            <a:r>
              <a:rPr lang="en-US" sz="2000" dirty="0" err="1" smtClean="0"/>
              <a:t>TechWhirl</a:t>
            </a:r>
            <a:endParaRPr lang="en-US" sz="2000" dirty="0" smtClean="0"/>
          </a:p>
          <a:p>
            <a:pPr lvl="1"/>
            <a:r>
              <a:rPr lang="en-US" sz="1600" dirty="0" smtClean="0"/>
              <a:t>Dual role as Executive Editor of </a:t>
            </a:r>
            <a:r>
              <a:rPr lang="en-US" sz="1600" dirty="0" err="1" smtClean="0"/>
              <a:t>TechWhirl</a:t>
            </a:r>
            <a:r>
              <a:rPr lang="en-US" sz="1600" dirty="0" smtClean="0"/>
              <a:t>, and consultant/content services provider via INKtopia</a:t>
            </a:r>
          </a:p>
          <a:p>
            <a:pPr lvl="1"/>
            <a:r>
              <a:rPr lang="en-US" sz="1600" dirty="0" smtClean="0"/>
              <a:t>Masters, Organizational Communication, Queens University</a:t>
            </a:r>
          </a:p>
          <a:p>
            <a:pPr lvl="1"/>
            <a:r>
              <a:rPr lang="en-US" sz="1600" dirty="0" smtClean="0"/>
              <a:t>25 years in technical and marketing communications</a:t>
            </a:r>
          </a:p>
          <a:p>
            <a:pPr lvl="1"/>
            <a:r>
              <a:rPr lang="en-US" sz="1600" dirty="0" smtClean="0"/>
              <a:t>Cross-functional experience in knowledge management, process design, and business analysis</a:t>
            </a:r>
          </a:p>
          <a:p>
            <a:pPr lvl="1"/>
            <a:r>
              <a:rPr lang="en-US" sz="1600" dirty="0" smtClean="0"/>
              <a:t>Expertise in editing, journalism and tech </a:t>
            </a:r>
            <a:r>
              <a:rPr lang="en-US" sz="1600" dirty="0" err="1" smtClean="0"/>
              <a:t>comm</a:t>
            </a:r>
            <a:r>
              <a:rPr lang="en-US" sz="1600" dirty="0" smtClean="0"/>
              <a:t> industries</a:t>
            </a:r>
          </a:p>
          <a:p>
            <a:pPr marL="342900" lvl="1" indent="0">
              <a:buNone/>
            </a:pPr>
            <a:r>
              <a:rPr lang="en-US" sz="1600" dirty="0" smtClean="0"/>
              <a:t>@</a:t>
            </a:r>
            <a:r>
              <a:rPr lang="en-US" sz="1600" dirty="0" err="1" smtClean="0"/>
              <a:t>CPGiordano</a:t>
            </a:r>
            <a:r>
              <a:rPr lang="en-US" sz="1600" dirty="0" smtClean="0"/>
              <a:t/>
            </a:r>
            <a:br>
              <a:rPr lang="en-US" sz="1600" dirty="0" smtClean="0"/>
            </a:br>
            <a:r>
              <a:rPr lang="en-US" sz="1600" dirty="0" smtClean="0">
                <a:hlinkClick r:id="rId3"/>
              </a:rPr>
              <a:t>connie@inktopia.net</a:t>
            </a:r>
            <a:r>
              <a:rPr lang="en-US" sz="1600" dirty="0" smtClean="0"/>
              <a:t/>
            </a:r>
            <a:br>
              <a:rPr lang="en-US" sz="1600" dirty="0" smtClean="0"/>
            </a:br>
            <a:r>
              <a:rPr lang="en-US" sz="1600" dirty="0" smtClean="0"/>
              <a:t>www.linkedin.com/in/conniegiordano</a:t>
            </a:r>
          </a:p>
          <a:p>
            <a:endParaRPr 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8849" y="5347395"/>
            <a:ext cx="2436334" cy="109728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6172200"/>
            <a:ext cx="2168553" cy="457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4481" y="868680"/>
            <a:ext cx="1496776" cy="54864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7947" y="1543062"/>
            <a:ext cx="2286001" cy="4572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8015" y="2020993"/>
            <a:ext cx="1151999" cy="731520"/>
          </a:xfrm>
          <a:prstGeom prst="rect">
            <a:avLst/>
          </a:prstGeom>
          <a:solidFill>
            <a:schemeClr val="bg1"/>
          </a:solidFill>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8890" y="4545376"/>
            <a:ext cx="663296" cy="640080"/>
          </a:xfrm>
          <a:prstGeom prst="rect">
            <a:avLst/>
          </a:prstGeom>
          <a:solidFill>
            <a:schemeClr val="bg1"/>
          </a:solidFill>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3390" y="2104091"/>
            <a:ext cx="1463040" cy="644361"/>
          </a:xfrm>
          <a:prstGeom prst="rect">
            <a:avLst/>
          </a:prstGeom>
          <a:solidFill>
            <a:schemeClr val="bg1"/>
          </a:solidFill>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35472" y="3952509"/>
            <a:ext cx="1848803" cy="45720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96964" y="4591096"/>
            <a:ext cx="1376776" cy="548640"/>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21705" y="3926608"/>
            <a:ext cx="1385455" cy="457200"/>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0619" y="2830075"/>
            <a:ext cx="1011622" cy="1005840"/>
          </a:xfrm>
          <a:prstGeom prst="rect">
            <a:avLst/>
          </a:prstGeom>
        </p:spPr>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63273" y="3149183"/>
            <a:ext cx="1176741" cy="640080"/>
          </a:xfrm>
          <a:prstGeom prst="rect">
            <a:avLst/>
          </a:prstGeom>
        </p:spPr>
      </p:pic>
      <p:pic>
        <p:nvPicPr>
          <p:cNvPr id="17" name="Picture 26" descr="New_WFOnly_Large"/>
          <p:cNvPicPr>
            <a:picLocks noChangeAspect="1" noChangeArrowheads="1"/>
          </p:cNvPicPr>
          <p:nvPr/>
        </p:nvPicPr>
        <p:blipFill>
          <a:blip r:embed="rId16" cstate="print"/>
          <a:srcRect/>
          <a:stretch>
            <a:fillRect/>
          </a:stretch>
        </p:blipFill>
        <p:spPr bwMode="auto">
          <a:xfrm>
            <a:off x="6828152" y="2878972"/>
            <a:ext cx="914400" cy="914400"/>
          </a:xfrm>
          <a:prstGeom prst="rect">
            <a:avLst/>
          </a:prstGeom>
          <a:noFill/>
          <a:ln w="9525">
            <a:noFill/>
            <a:miter lim="800000"/>
            <a:headEnd/>
            <a:tailEnd/>
          </a:ln>
        </p:spPr>
      </p:pic>
    </p:spTree>
    <p:extLst>
      <p:ext uri="{BB962C8B-B14F-4D97-AF65-F5344CB8AC3E}">
        <p14:creationId xmlns:p14="http://schemas.microsoft.com/office/powerpoint/2010/main" val="781270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7020" y="1676400"/>
            <a:ext cx="8610600" cy="4846320"/>
          </a:xfrm>
          <a:prstGeom prst="rect">
            <a:avLst/>
          </a:prstGeom>
          <a:blipFill dpi="0" rotWithShape="1">
            <a:blip r:embed="rId3">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70" y="547854"/>
            <a:ext cx="7886700" cy="580922"/>
          </a:xfrm>
        </p:spPr>
        <p:txBody>
          <a:bodyPr>
            <a:normAutofit fontScale="90000"/>
          </a:bodyPr>
          <a:lstStyle/>
          <a:p>
            <a:r>
              <a:rPr lang="en-US" dirty="0" smtClean="0"/>
              <a:t>Communications at a Crossroads</a:t>
            </a:r>
            <a:endParaRPr lang="en-US" dirty="0"/>
          </a:p>
        </p:txBody>
      </p:sp>
      <p:sp>
        <p:nvSpPr>
          <p:cNvPr id="3" name="Text Placeholder 2"/>
          <p:cNvSpPr>
            <a:spLocks noGrp="1"/>
          </p:cNvSpPr>
          <p:nvPr>
            <p:ph idx="1"/>
          </p:nvPr>
        </p:nvSpPr>
        <p:spPr/>
        <p:txBody>
          <a:bodyPr>
            <a:noAutofit/>
          </a:bodyPr>
          <a:lstStyle/>
          <a:p>
            <a:r>
              <a:rPr lang="en-US" sz="2400" dirty="0" smtClean="0"/>
              <a:t>Content is a business asset, but not everyone charged with creating content is suited to the task.</a:t>
            </a:r>
          </a:p>
          <a:p>
            <a:r>
              <a:rPr lang="en-US" sz="2400" dirty="0" smtClean="0"/>
              <a:t>Content is important, but are the content creators?</a:t>
            </a:r>
          </a:p>
          <a:p>
            <a:r>
              <a:rPr lang="en-US" sz="2400" dirty="0" smtClean="0"/>
              <a:t>Size matters, small to medium-size business lack the budget and the staff to separate content creation duties.</a:t>
            </a:r>
            <a:endParaRPr lang="en-US" sz="2400" dirty="0"/>
          </a:p>
          <a:p>
            <a:r>
              <a:rPr lang="en-US" sz="2500" dirty="0" smtClean="0"/>
              <a:t>Titles don’t matter nearly as much as we think.</a:t>
            </a:r>
          </a:p>
          <a:p>
            <a:r>
              <a:rPr lang="en-US" sz="2400" dirty="0" smtClean="0"/>
              <a:t>We have started viewing </a:t>
            </a:r>
            <a:r>
              <a:rPr lang="en-US" sz="2400" dirty="0"/>
              <a:t>content creation through different </a:t>
            </a:r>
            <a:r>
              <a:rPr lang="en-US" sz="2400" dirty="0" smtClean="0"/>
              <a:t>lenses, while being pressured to maximize </a:t>
            </a:r>
            <a:r>
              <a:rPr lang="en-US" sz="2400" dirty="0"/>
              <a:t>reuse</a:t>
            </a:r>
            <a:r>
              <a:rPr lang="en-US" sz="2400" dirty="0" smtClean="0"/>
              <a:t>.</a:t>
            </a:r>
            <a:endParaRPr lang="en-US" sz="2400" dirty="0"/>
          </a:p>
        </p:txBody>
      </p:sp>
      <p:sp>
        <p:nvSpPr>
          <p:cNvPr id="4" name="Title 1"/>
          <p:cNvSpPr txBox="1">
            <a:spLocks/>
          </p:cNvSpPr>
          <p:nvPr/>
        </p:nvSpPr>
        <p:spPr>
          <a:xfrm>
            <a:off x="609600" y="1218041"/>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sp>
        <p:nvSpPr>
          <p:cNvPr id="5" name="Title 1"/>
          <p:cNvSpPr txBox="1">
            <a:spLocks/>
          </p:cNvSpPr>
          <p:nvPr/>
        </p:nvSpPr>
        <p:spPr>
          <a:xfrm>
            <a:off x="609600" y="10668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r>
              <a:rPr lang="en-US" sz="2800" dirty="0" smtClean="0">
                <a:solidFill>
                  <a:srgbClr val="008000"/>
                </a:solidFill>
                <a:latin typeface="Segoe UI Semilight" panose="020B0402040204020203" pitchFamily="34" charset="0"/>
                <a:cs typeface="Segoe UI Semilight" panose="020B0402040204020203" pitchFamily="34" charset="0"/>
              </a:rPr>
              <a:t>Universal truths and continuing questions</a:t>
            </a:r>
            <a:endParaRPr lang="en-US" sz="2800" dirty="0">
              <a:solidFill>
                <a:srgbClr val="008000"/>
              </a:solidFill>
              <a:latin typeface="Segoe UI Semilight" panose="020B0402040204020203" pitchFamily="34" charset="0"/>
              <a:cs typeface="Segoe UI Semilight" panose="020B0402040204020203"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3999"/>
            <a:ext cx="8229600" cy="5120640"/>
          </a:xfrm>
          <a:prstGeom prst="rect">
            <a:avLst/>
          </a:prstGeom>
          <a:blipFill dpi="0" rotWithShape="1">
            <a:blip r:embed="rId3" cstate="print">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mtClean="0"/>
              <a:t>Swivel Seat Communications</a:t>
            </a:r>
            <a:endParaRPr lang="en-US" dirty="0"/>
          </a:p>
        </p:txBody>
      </p:sp>
      <p:sp>
        <p:nvSpPr>
          <p:cNvPr id="3" name="Text Placeholder 2"/>
          <p:cNvSpPr>
            <a:spLocks noGrp="1"/>
          </p:cNvSpPr>
          <p:nvPr>
            <p:ph idx="1"/>
          </p:nvPr>
        </p:nvSpPr>
        <p:spPr/>
        <p:txBody>
          <a:bodyPr/>
          <a:lstStyle/>
          <a:p>
            <a:r>
              <a:rPr lang="en-US" dirty="0" smtClean="0"/>
              <a:t>Swivel seat support in IT infrastructure and operations support frameworks.</a:t>
            </a:r>
          </a:p>
          <a:p>
            <a:r>
              <a:rPr lang="en-US" dirty="0" smtClean="0"/>
              <a:t>Continuously move between roles and functions to address the needs, problems, issues of internal or external customers.</a:t>
            </a:r>
          </a:p>
          <a:p>
            <a:r>
              <a:rPr lang="en-US" dirty="0" smtClean="0"/>
              <a:t>“Nimble,” “Agile,” “Disruptive,” and “Customer-centric” organizations probably already swivel to some degree.</a:t>
            </a:r>
            <a:br>
              <a:rPr lang="en-US" dirty="0" smtClean="0"/>
            </a:br>
            <a:endParaRPr lang="en-US" dirty="0"/>
          </a:p>
        </p:txBody>
      </p:sp>
      <p:sp>
        <p:nvSpPr>
          <p:cNvPr id="4"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154366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Content Lifecycle</a:t>
            </a:r>
            <a:endParaRPr lang="en-US" sz="3200" dirty="0"/>
          </a:p>
        </p:txBody>
      </p:sp>
      <p:sp>
        <p:nvSpPr>
          <p:cNvPr id="4"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grpSp>
        <p:nvGrpSpPr>
          <p:cNvPr id="19" name="Group 18"/>
          <p:cNvGrpSpPr/>
          <p:nvPr/>
        </p:nvGrpSpPr>
        <p:grpSpPr>
          <a:xfrm>
            <a:off x="609600" y="1143000"/>
            <a:ext cx="7848600" cy="5217709"/>
            <a:chOff x="1477700" y="1278520"/>
            <a:chExt cx="7037649" cy="4691766"/>
          </a:xfrm>
        </p:grpSpPr>
        <p:graphicFrame>
          <p:nvGraphicFramePr>
            <p:cNvPr id="7" name="Diagram 6"/>
            <p:cNvGraphicFramePr/>
            <p:nvPr>
              <p:extLst>
                <p:ext uri="{D42A27DB-BD31-4B8C-83A1-F6EECF244321}">
                  <p14:modId xmlns:p14="http://schemas.microsoft.com/office/powerpoint/2010/main" val="540992528"/>
                </p:ext>
              </p:extLst>
            </p:nvPr>
          </p:nvGraphicFramePr>
          <p:xfrm>
            <a:off x="1477700" y="1278520"/>
            <a:ext cx="7037649" cy="4691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p:cNvGrpSpPr/>
            <p:nvPr/>
          </p:nvGrpSpPr>
          <p:grpSpPr>
            <a:xfrm>
              <a:off x="4019550" y="2667001"/>
              <a:ext cx="1807210" cy="2057721"/>
              <a:chOff x="4019550" y="2667001"/>
              <a:chExt cx="1807210" cy="2057721"/>
            </a:xfrm>
          </p:grpSpPr>
          <p:cxnSp>
            <p:nvCxnSpPr>
              <p:cNvPr id="8" name="Straight Arrow Connector 7"/>
              <p:cNvCxnSpPr/>
              <p:nvPr/>
            </p:nvCxnSpPr>
            <p:spPr>
              <a:xfrm flipH="1" flipV="1">
                <a:off x="5029201" y="2667001"/>
                <a:ext cx="761999" cy="203232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H="1" flipV="1">
                <a:off x="4019550" y="3387440"/>
                <a:ext cx="1807210" cy="133728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V="1">
                <a:off x="4019550" y="2695533"/>
                <a:ext cx="1011130" cy="66337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grpSp>
    </p:spTree>
    <p:extLst>
      <p:ext uri="{BB962C8B-B14F-4D97-AF65-F5344CB8AC3E}">
        <p14:creationId xmlns:p14="http://schemas.microsoft.com/office/powerpoint/2010/main" val="242465843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2857" t="7170" r="8572" b="17554"/>
          <a:stretch/>
        </p:blipFill>
        <p:spPr>
          <a:xfrm>
            <a:off x="4267200" y="1106281"/>
            <a:ext cx="5029200" cy="5303523"/>
          </a:xfrm>
          <a:prstGeom prst="rect">
            <a:avLst/>
          </a:prstGeom>
        </p:spPr>
      </p:pic>
      <p:sp>
        <p:nvSpPr>
          <p:cNvPr id="2" name="Title 1"/>
          <p:cNvSpPr>
            <a:spLocks noGrp="1"/>
          </p:cNvSpPr>
          <p:nvPr>
            <p:ph type="title"/>
          </p:nvPr>
        </p:nvSpPr>
        <p:spPr/>
        <p:txBody>
          <a:bodyPr>
            <a:normAutofit fontScale="90000"/>
          </a:bodyPr>
          <a:lstStyle/>
          <a:p>
            <a:r>
              <a:rPr lang="en-US" dirty="0" smtClean="0"/>
              <a:t>Swiveling in Multiple Dimensions</a:t>
            </a:r>
            <a:endParaRPr lang="en-US" dirty="0"/>
          </a:p>
        </p:txBody>
      </p:sp>
      <p:sp>
        <p:nvSpPr>
          <p:cNvPr id="3" name="Text Placeholder 2"/>
          <p:cNvSpPr>
            <a:spLocks noGrp="1"/>
          </p:cNvSpPr>
          <p:nvPr>
            <p:ph idx="1"/>
          </p:nvPr>
        </p:nvSpPr>
        <p:spPr>
          <a:xfrm>
            <a:off x="628650" y="1840706"/>
            <a:ext cx="5010150" cy="4351338"/>
          </a:xfrm>
        </p:spPr>
        <p:txBody>
          <a:bodyPr>
            <a:noAutofit/>
          </a:bodyPr>
          <a:lstStyle/>
          <a:p>
            <a:r>
              <a:rPr lang="en-US" sz="2500" dirty="0" smtClean="0"/>
              <a:t>Between creation, production, and delivery of content</a:t>
            </a:r>
          </a:p>
          <a:p>
            <a:r>
              <a:rPr lang="en-US" sz="2500" dirty="0" smtClean="0"/>
              <a:t>Between marketing, sales, support, tech pubs, operations, finance, HR ….</a:t>
            </a:r>
          </a:p>
          <a:p>
            <a:r>
              <a:rPr lang="en-US" sz="2500" dirty="0" smtClean="0"/>
              <a:t>Between internal development and customer-facing roles</a:t>
            </a:r>
          </a:p>
          <a:p>
            <a:r>
              <a:rPr lang="en-US" sz="2500" dirty="0" smtClean="0"/>
              <a:t>Between strategy and tactics</a:t>
            </a:r>
          </a:p>
          <a:p>
            <a:r>
              <a:rPr lang="en-US" sz="2500" dirty="0" smtClean="0"/>
              <a:t>Between planning and implementation</a:t>
            </a:r>
            <a:endParaRPr lang="en-US" sz="2500" dirty="0"/>
          </a:p>
        </p:txBody>
      </p:sp>
      <p:sp>
        <p:nvSpPr>
          <p:cNvPr id="4"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1976909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Culture &amp; Convergence</a:t>
            </a:r>
            <a:endParaRPr lang="en-US" dirty="0"/>
          </a:p>
        </p:txBody>
      </p:sp>
      <p:sp>
        <p:nvSpPr>
          <p:cNvPr id="6" name="Title 1"/>
          <p:cNvSpPr txBox="1">
            <a:spLocks/>
          </p:cNvSpPr>
          <p:nvPr/>
        </p:nvSpPr>
        <p:spPr>
          <a:xfrm>
            <a:off x="609600" y="1143000"/>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endParaRPr lang="en-US" sz="2800" dirty="0">
              <a:solidFill>
                <a:srgbClr val="008000"/>
              </a:solidFill>
              <a:latin typeface="Segoe UI Semilight" panose="020B0402040204020203" pitchFamily="34" charset="0"/>
              <a:cs typeface="Segoe UI Semilight" panose="020B0402040204020203" pitchFamily="34" charset="0"/>
            </a:endParaRPr>
          </a:p>
        </p:txBody>
      </p:sp>
      <p:sp>
        <p:nvSpPr>
          <p:cNvPr id="5" name="Content Placeholder 4"/>
          <p:cNvSpPr>
            <a:spLocks noGrp="1"/>
          </p:cNvSpPr>
          <p:nvPr>
            <p:ph idx="1"/>
          </p:nvPr>
        </p:nvSpPr>
        <p:spPr>
          <a:xfrm>
            <a:off x="304800" y="1778587"/>
            <a:ext cx="3790950" cy="4351338"/>
          </a:xfrm>
        </p:spPr>
        <p:txBody>
          <a:bodyPr/>
          <a:lstStyle/>
          <a:p>
            <a:r>
              <a:rPr lang="en-US" dirty="0" smtClean="0"/>
              <a:t>Organizational culture drives how content is managed, and how to change the process.</a:t>
            </a:r>
          </a:p>
          <a:p>
            <a:r>
              <a:rPr lang="en-US" dirty="0" smtClean="0"/>
              <a:t>If you think marketers are encroaching on the traditional territory of tech writers… you’re right</a:t>
            </a:r>
            <a:endParaRPr lang="en-US" dirty="0"/>
          </a:p>
        </p:txBody>
      </p:sp>
      <p:sp>
        <p:nvSpPr>
          <p:cNvPr id="7" name="Title 1"/>
          <p:cNvSpPr txBox="1">
            <a:spLocks/>
          </p:cNvSpPr>
          <p:nvPr/>
        </p:nvSpPr>
        <p:spPr>
          <a:xfrm>
            <a:off x="638810" y="1080881"/>
            <a:ext cx="7905750" cy="533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rgbClr val="CC3300"/>
                </a:solidFill>
                <a:latin typeface="Segoe UI Semibold" panose="020B0702040204020203" pitchFamily="34" charset="0"/>
                <a:ea typeface="+mj-ea"/>
                <a:cs typeface="Segoe UI Semibold" panose="020B0702040204020203" pitchFamily="34" charset="0"/>
              </a:defRPr>
            </a:lvl1pPr>
          </a:lstStyle>
          <a:p>
            <a:r>
              <a:rPr lang="en-US" sz="2800" dirty="0" smtClean="0">
                <a:solidFill>
                  <a:srgbClr val="008000"/>
                </a:solidFill>
                <a:latin typeface="Segoe UI Semilight" panose="020B0402040204020203" pitchFamily="34" charset="0"/>
                <a:cs typeface="Segoe UI Semilight" panose="020B0402040204020203" pitchFamily="34" charset="0"/>
              </a:rPr>
              <a:t>Will you be assimilated?</a:t>
            </a:r>
            <a:endParaRPr lang="en-US" sz="2800" dirty="0">
              <a:solidFill>
                <a:srgbClr val="008000"/>
              </a:solidFill>
              <a:latin typeface="Segoe UI Semilight" panose="020B0402040204020203" pitchFamily="34" charset="0"/>
              <a:cs typeface="Segoe UI Semilight" panose="020B0402040204020203"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0" y="1803987"/>
            <a:ext cx="4754880" cy="2887742"/>
          </a:xfrm>
          <a:prstGeom prst="rect">
            <a:avLst/>
          </a:prstGeom>
        </p:spPr>
      </p:pic>
      <p:sp>
        <p:nvSpPr>
          <p:cNvPr id="10" name="TextBox 9"/>
          <p:cNvSpPr txBox="1"/>
          <p:nvPr/>
        </p:nvSpPr>
        <p:spPr>
          <a:xfrm>
            <a:off x="4095750" y="4906835"/>
            <a:ext cx="4754880" cy="646331"/>
          </a:xfrm>
          <a:prstGeom prst="rect">
            <a:avLst/>
          </a:prstGeom>
          <a:noFill/>
        </p:spPr>
        <p:txBody>
          <a:bodyPr wrap="square" rtlCol="0">
            <a:spAutoFit/>
          </a:bodyPr>
          <a:lstStyle/>
          <a:p>
            <a:r>
              <a:rPr lang="en-US" dirty="0" smtClean="0"/>
              <a:t>Jim Burns’ (</a:t>
            </a:r>
            <a:r>
              <a:rPr lang="en-US" dirty="0" err="1" smtClean="0"/>
              <a:t>Avitage</a:t>
            </a:r>
            <a:r>
              <a:rPr lang="en-US" dirty="0" smtClean="0"/>
              <a:t>) encourages marketers to adopt  a continuous content publishing process.</a:t>
            </a:r>
            <a:endParaRPr lang="en-US" dirty="0"/>
          </a:p>
        </p:txBody>
      </p:sp>
    </p:spTree>
    <p:extLst>
      <p:ext uri="{BB962C8B-B14F-4D97-AF65-F5344CB8AC3E}">
        <p14:creationId xmlns:p14="http://schemas.microsoft.com/office/powerpoint/2010/main" val="30032793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Planning and Tactics</a:t>
            </a:r>
            <a:endParaRPr lang="en-US" dirty="0"/>
          </a:p>
        </p:txBody>
      </p:sp>
      <p:sp>
        <p:nvSpPr>
          <p:cNvPr id="3" name="Content Placeholder 2"/>
          <p:cNvSpPr>
            <a:spLocks noGrp="1"/>
          </p:cNvSpPr>
          <p:nvPr>
            <p:ph idx="1"/>
          </p:nvPr>
        </p:nvSpPr>
        <p:spPr>
          <a:xfrm>
            <a:off x="628650" y="1840706"/>
            <a:ext cx="4095750" cy="4351338"/>
          </a:xfrm>
        </p:spPr>
        <p:txBody>
          <a:bodyPr>
            <a:normAutofit fontScale="92500" lnSpcReduction="20000"/>
          </a:bodyPr>
          <a:lstStyle/>
          <a:p>
            <a:r>
              <a:rPr lang="en-US" dirty="0"/>
              <a:t>Check out Brain Traffic’s  </a:t>
            </a:r>
            <a:r>
              <a:rPr lang="en-US" dirty="0">
                <a:hlinkClick r:id="rId3"/>
              </a:rPr>
              <a:t>Content </a:t>
            </a:r>
            <a:r>
              <a:rPr lang="en-US" dirty="0" smtClean="0">
                <a:hlinkClick r:id="rId3"/>
              </a:rPr>
              <a:t>Quad</a:t>
            </a:r>
            <a:endParaRPr lang="en-US" dirty="0" smtClean="0"/>
          </a:p>
          <a:p>
            <a:r>
              <a:rPr lang="en-US" dirty="0" smtClean="0"/>
              <a:t>A useful way to think about how to get from business goals and brand strategy to actual content assets.</a:t>
            </a:r>
          </a:p>
          <a:p>
            <a:r>
              <a:rPr lang="en-US" dirty="0" smtClean="0"/>
              <a:t>Even though it’s a quad, it applies the same principles as the content triangle we cover on </a:t>
            </a:r>
            <a:r>
              <a:rPr lang="en-US" dirty="0" err="1" smtClean="0"/>
              <a:t>TechWhirl</a:t>
            </a:r>
            <a:r>
              <a:rPr lang="en-US" dirty="0" smtClean="0"/>
              <a:t>.</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876266"/>
            <a:ext cx="3861330" cy="4206240"/>
          </a:xfrm>
          <a:prstGeom prst="rect">
            <a:avLst/>
          </a:prstGeom>
        </p:spPr>
      </p:pic>
    </p:spTree>
    <p:extLst>
      <p:ext uri="{BB962C8B-B14F-4D97-AF65-F5344CB8AC3E}">
        <p14:creationId xmlns:p14="http://schemas.microsoft.com/office/powerpoint/2010/main" val="5332715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Continually Evolving Expertise</a:t>
            </a:r>
            <a:endParaRPr lang="en-US" dirty="0"/>
          </a:p>
        </p:txBody>
      </p:sp>
      <p:sp>
        <p:nvSpPr>
          <p:cNvPr id="3" name="Text Placeholder 2"/>
          <p:cNvSpPr>
            <a:spLocks noGrp="1"/>
          </p:cNvSpPr>
          <p:nvPr>
            <p:ph idx="1"/>
          </p:nvPr>
        </p:nvSpPr>
        <p:spPr>
          <a:xfrm>
            <a:off x="628650" y="1828800"/>
            <a:ext cx="7753350" cy="4351338"/>
          </a:xfrm>
        </p:spPr>
        <p:txBody>
          <a:bodyPr>
            <a:noAutofit/>
          </a:bodyPr>
          <a:lstStyle/>
          <a:p>
            <a:r>
              <a:rPr lang="en-US" dirty="0" smtClean="0"/>
              <a:t>Subject matter experts = content masters</a:t>
            </a:r>
          </a:p>
          <a:p>
            <a:r>
              <a:rPr lang="en-US" dirty="0" smtClean="0"/>
              <a:t>Keeping up with the Joneses, and the Klingons, </a:t>
            </a:r>
            <a:br>
              <a:rPr lang="en-US" dirty="0" smtClean="0"/>
            </a:br>
            <a:r>
              <a:rPr lang="en-US" dirty="0" smtClean="0"/>
              <a:t>and the universe </a:t>
            </a:r>
            <a:br>
              <a:rPr lang="en-US" dirty="0" smtClean="0"/>
            </a:br>
            <a:r>
              <a:rPr lang="en-US" dirty="0" smtClean="0"/>
              <a:t>in general requires </a:t>
            </a:r>
            <a:br>
              <a:rPr lang="en-US" dirty="0" smtClean="0"/>
            </a:br>
            <a:r>
              <a:rPr lang="en-US" dirty="0" smtClean="0"/>
              <a:t>curiosity, and more </a:t>
            </a:r>
            <a:br>
              <a:rPr lang="en-US" dirty="0" smtClean="0"/>
            </a:br>
            <a:r>
              <a:rPr lang="en-US" dirty="0" smtClean="0"/>
              <a:t>than a little time.</a:t>
            </a:r>
          </a:p>
          <a:p>
            <a:r>
              <a:rPr lang="en-US" dirty="0" smtClean="0"/>
              <a:t>Research and </a:t>
            </a:r>
            <a:br>
              <a:rPr lang="en-US" dirty="0" smtClean="0"/>
            </a:br>
            <a:r>
              <a:rPr lang="en-US" dirty="0" smtClean="0"/>
              <a:t>interviewing skills </a:t>
            </a:r>
            <a:br>
              <a:rPr lang="en-US" dirty="0" smtClean="0"/>
            </a:br>
            <a:r>
              <a:rPr lang="en-US" dirty="0" smtClean="0"/>
              <a:t>are critical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3124200"/>
            <a:ext cx="5120640" cy="3504701"/>
          </a:xfrm>
          <a:prstGeom prst="rect">
            <a:avLst/>
          </a:prstGeom>
        </p:spPr>
      </p:pic>
    </p:spTree>
    <p:extLst>
      <p:ext uri="{BB962C8B-B14F-4D97-AF65-F5344CB8AC3E}">
        <p14:creationId xmlns:p14="http://schemas.microsoft.com/office/powerpoint/2010/main" val="262688236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530&quot;&gt;&lt;/object&gt;&lt;object type=&quot;2&quot; unique_id=&quot;10531&quot;&gt;&lt;object type=&quot;3&quot; unique_id=&quot;10532&quot;&gt;&lt;property id=&quot;20148&quot; value=&quot;5&quot;/&gt;&lt;property id=&quot;20300&quot; value=&quot;Slide 1 - &amp;quot;Get ready for Swivel-Seat Communications:&amp;quot;&quot;/&gt;&lt;property id=&quot;20307&quot; value=&quot;257&quot;/&gt;&lt;/object&gt;&lt;object type=&quot;3&quot; unique_id=&quot;10533&quot;&gt;&lt;property id=&quot;20148&quot; value=&quot;5&quot;/&gt;&lt;property id=&quot;20300&quot; value=&quot;Slide 3 - &amp;quot;Communications at a Crossroads&amp;quot;&quot;/&gt;&lt;property id=&quot;20307&quot; value=&quot;258&quot;/&gt;&lt;/object&gt;&lt;object type=&quot;3&quot; unique_id=&quot;10534&quot;&gt;&lt;property id=&quot;20148&quot; value=&quot;5&quot;/&gt;&lt;property id=&quot;20300&quot; value=&quot;Slide 15 - &amp;quot;Questions? Tips of Your Own?&amp;quot;&quot;/&gt;&lt;property id=&quot;20307&quot; value=&quot;259&quot;/&gt;&lt;/object&gt;&lt;object type=&quot;3&quot; unique_id=&quot;10535&quot;&gt;&lt;property id=&quot;20148&quot; value=&quot;5&quot;/&gt;&lt;property id=&quot;20300&quot; value=&quot;Slide 2 - &amp;quot;Connie Giordano&amp;quot;&quot;/&gt;&lt;property id=&quot;20307&quot; value=&quot;260&quot;/&gt;&lt;/object&gt;&lt;object type=&quot;3&quot; unique_id=&quot;10578&quot;&gt;&lt;property id=&quot;20148&quot; value=&quot;5&quot;/&gt;&lt;property id=&quot;20300&quot; value=&quot;Slide 12 - &amp;quot;Tip #3: Get Proactive&amp;quot;&quot;/&gt;&lt;property id=&quot;20307&quot; value=&quot;261&quot;/&gt;&lt;/object&gt;&lt;object type=&quot;3&quot; unique_id=&quot;10579&quot;&gt;&lt;property id=&quot;20148&quot; value=&quot;5&quot;/&gt;&lt;property id=&quot;20300&quot; value=&quot;Slide 9 - &amp;quot;Continually Evolving Expertise&amp;quot;&quot;/&gt;&lt;property id=&quot;20307&quot; value=&quot;262&quot;/&gt;&lt;/object&gt;&lt;object type=&quot;3&quot; unique_id=&quot;10580&quot;&gt;&lt;property id=&quot;20148&quot; value=&quot;5&quot;/&gt;&lt;property id=&quot;20300&quot; value=&quot;Slide 14 - &amp;quot;Tip #5: Keep Learning … everything&amp;quot;&quot;/&gt;&lt;property id=&quot;20307&quot; value=&quot;263&quot;/&gt;&lt;/object&gt;&lt;object type=&quot;3&quot; unique_id=&quot;10668&quot;&gt;&lt;property id=&quot;20148&quot; value=&quot;5&quot;/&gt;&lt;property id=&quot;20300&quot; value=&quot;Slide 10 - &amp;quot;Tip #1: Inventory, Audit, &amp;amp; Introduce&amp;quot;&quot;/&gt;&lt;property id=&quot;20307&quot; value=&quot;265&quot;/&gt;&lt;/object&gt;&lt;object type=&quot;3&quot; unique_id=&quot;10670&quot;&gt;&lt;property id=&quot;20148&quot; value=&quot;5&quot;/&gt;&lt;property id=&quot;20300&quot; value=&quot;Slide 13 - &amp;quot;Tip #4: Go for Practical &amp;amp; Iterative Planning&amp;quot;&quot;/&gt;&lt;property id=&quot;20307&quot; value=&quot;267&quot;/&gt;&lt;/object&gt;&lt;object type=&quot;3&quot; unique_id=&quot;10791&quot;&gt;&lt;property id=&quot;20148&quot; value=&quot;5&quot;/&gt;&lt;property id=&quot;20300&quot; value=&quot;Slide 17 - &amp;quot;Resources&amp;quot;&quot;/&gt;&lt;property id=&quot;20307&quot; value=&quot;271&quot;/&gt;&lt;/object&gt;&lt;object type=&quot;3&quot; unique_id=&quot;11232&quot;&gt;&lt;property id=&quot;20148&quot; value=&quot;5&quot;/&gt;&lt;property id=&quot;20300&quot; value=&quot;Slide 5 - &amp;quot;The Content Lifecycle&amp;quot;&quot;/&gt;&lt;property id=&quot;20307&quot; value=&quot;274&quot;/&gt;&lt;/object&gt;&lt;object type=&quot;3&quot; unique_id=&quot;11428&quot;&gt;&lt;property id=&quot;20148&quot; value=&quot;5&quot;/&gt;&lt;property id=&quot;20300&quot; value=&quot;Slide 8 - &amp;quot;Strategy, Planning and Tactics&amp;quot;&quot;/&gt;&lt;property id=&quot;20307&quot; value=&quot;276&quot;/&gt;&lt;/object&gt;&lt;object type=&quot;3&quot; unique_id=&quot;11534&quot;&gt;&lt;property id=&quot;20148&quot; value=&quot;5&quot;/&gt;&lt;property id=&quot;20300&quot; value=&quot;Slide 11 - &amp;quot;Tip #2: If You Lack the Budget, Go Low-Tech&amp;quot;&quot;/&gt;&lt;property id=&quot;20307&quot; value=&quot;277&quot;/&gt;&lt;/object&gt;&lt;object type=&quot;3&quot; unique_id=&quot;11535&quot;&gt;&lt;property id=&quot;20148&quot; value=&quot;5&quot;/&gt;&lt;property id=&quot;20300&quot; value=&quot;Slide 7 - &amp;quot;Culture &amp;amp; Convergence&amp;quot;&quot;/&gt;&lt;property id=&quot;20307&quot; value=&quot;278&quot;/&gt;&lt;/object&gt;&lt;object type=&quot;3&quot; unique_id=&quot;11679&quot;&gt;&lt;property id=&quot;20148&quot; value=&quot;5&quot;/&gt;&lt;property id=&quot;20300&quot; value=&quot;Slide 6 - &amp;quot;Swiveling in Multiple Dimensions&amp;quot;&quot;/&gt;&lt;property id=&quot;20307&quot; value=&quot;281&quot;/&gt;&lt;/object&gt;&lt;object type=&quot;3&quot; unique_id=&quot;11776&quot;&gt;&lt;property id=&quot;20148&quot; value=&quot;5&quot;/&gt;&lt;property id=&quot;20300&quot; value=&quot;Slide 4 - &amp;quot;Swivel Seat Communications&amp;quot;&quot;/&gt;&lt;property id=&quot;20307&quot; value=&quot;282&quot;/&gt;&lt;/object&gt;&lt;object type=&quot;3&quot; unique_id=&quot;12030&quot;&gt;&lt;property id=&quot;20148&quot; value=&quot;5&quot;/&gt;&lt;property id=&quot;20300&quot; value=&quot;Slide 16 - &amp;quot;A Recap&amp;quot;&quot;/&gt;&lt;property id=&quot;20307&quot; value=&quot;28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(Green curves design)</Template>
  <TotalTime>0</TotalTime>
  <Words>1289</Words>
  <Application>Microsoft Office PowerPoint</Application>
  <PresentationFormat>On-screen Show (4:3)</PresentationFormat>
  <Paragraphs>144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Segoe UI Light</vt:lpstr>
      <vt:lpstr>Calibri</vt:lpstr>
      <vt:lpstr>Wingdings 2</vt:lpstr>
      <vt:lpstr>Segoe UI Semilight</vt:lpstr>
      <vt:lpstr>Wingdings</vt:lpstr>
      <vt:lpstr>Arial</vt:lpstr>
      <vt:lpstr>Segoe UI Semibold</vt:lpstr>
      <vt:lpstr>Office Theme</vt:lpstr>
      <vt:lpstr>Get ready for Swivel-Seat Communications:</vt:lpstr>
      <vt:lpstr>Connie Giordano</vt:lpstr>
      <vt:lpstr>Communications at a Crossroads</vt:lpstr>
      <vt:lpstr>Swivel Seat Communications</vt:lpstr>
      <vt:lpstr>The Content Lifecycle</vt:lpstr>
      <vt:lpstr>Swiveling in Multiple Dimensions</vt:lpstr>
      <vt:lpstr>Culture &amp; Convergence</vt:lpstr>
      <vt:lpstr>Strategy, Planning and Tactics</vt:lpstr>
      <vt:lpstr>Continually Evolving Expertise</vt:lpstr>
      <vt:lpstr>Tip #1: Inventory, Audit, &amp; Introduce</vt:lpstr>
      <vt:lpstr>Tip #2: If You Lack the Budget, Go Low-Tech</vt:lpstr>
      <vt:lpstr>Tip #3: Get Proactive</vt:lpstr>
      <vt:lpstr>Tip #4: Go for Practical &amp; Iterative Planning</vt:lpstr>
      <vt:lpstr>Tip #5: Keep Learning … everything</vt:lpstr>
      <vt:lpstr>Questions? Tips of Your Own?</vt:lpstr>
      <vt:lpstr>A Recap</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2016-03-14T20:42:32Z</dcterms:created>
  <dcterms:modified xsi:type="dcterms:W3CDTF">2017-06-30T16:53:56Z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